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7" r:id="rId2"/>
    <p:sldId id="258" r:id="rId3"/>
    <p:sldId id="259" r:id="rId4"/>
    <p:sldId id="260" r:id="rId5"/>
    <p:sldId id="261" r:id="rId6"/>
    <p:sldId id="264" r:id="rId7"/>
    <p:sldId id="268" r:id="rId8"/>
    <p:sldId id="266" r:id="rId9"/>
    <p:sldId id="270" r:id="rId10"/>
    <p:sldId id="269" r:id="rId11"/>
    <p:sldId id="267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39" d="100"/>
          <a:sy n="39" d="100"/>
        </p:scale>
        <p:origin x="-138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CA2D1EF-9F51-4344-ADBC-C75590E2A31D}" type="datetimeFigureOut">
              <a:rPr lang="en-US" smtClean="0"/>
              <a:pPr/>
              <a:t>5/28/2017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23DA659-F46F-4251-A2F8-00838409C19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EE4BF-631C-45AD-A398-7972EA348C23}" type="datetimeFigureOut">
              <a:rPr lang="en-US" smtClean="0"/>
              <a:pPr/>
              <a:t>5/28/2017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70533-0154-4620-8B2C-47FB23E7AC4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EE4BF-631C-45AD-A398-7972EA348C23}" type="datetimeFigureOut">
              <a:rPr lang="en-US" smtClean="0"/>
              <a:pPr/>
              <a:t>5/28/2017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70533-0154-4620-8B2C-47FB23E7AC4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EE4BF-631C-45AD-A398-7972EA348C23}" type="datetimeFigureOut">
              <a:rPr lang="en-US" smtClean="0"/>
              <a:pPr/>
              <a:t>5/28/2017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70533-0154-4620-8B2C-47FB23E7AC4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EE4BF-631C-45AD-A398-7972EA348C23}" type="datetimeFigureOut">
              <a:rPr lang="en-US" smtClean="0"/>
              <a:pPr/>
              <a:t>5/28/2017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70533-0154-4620-8B2C-47FB23E7AC4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EE4BF-631C-45AD-A398-7972EA348C23}" type="datetimeFigureOut">
              <a:rPr lang="en-US" smtClean="0"/>
              <a:pPr/>
              <a:t>5/28/2017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70533-0154-4620-8B2C-47FB23E7AC4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EE4BF-631C-45AD-A398-7972EA348C23}" type="datetimeFigureOut">
              <a:rPr lang="en-US" smtClean="0"/>
              <a:pPr/>
              <a:t>5/28/2017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70533-0154-4620-8B2C-47FB23E7AC4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EE4BF-631C-45AD-A398-7972EA348C23}" type="datetimeFigureOut">
              <a:rPr lang="en-US" smtClean="0"/>
              <a:pPr/>
              <a:t>5/28/2017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70533-0154-4620-8B2C-47FB23E7AC4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EE4BF-631C-45AD-A398-7972EA348C23}" type="datetimeFigureOut">
              <a:rPr lang="en-US" smtClean="0"/>
              <a:pPr/>
              <a:t>5/28/2017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70533-0154-4620-8B2C-47FB23E7AC4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EE4BF-631C-45AD-A398-7972EA348C23}" type="datetimeFigureOut">
              <a:rPr lang="en-US" smtClean="0"/>
              <a:pPr/>
              <a:t>5/28/2017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70533-0154-4620-8B2C-47FB23E7AC4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EE4BF-631C-45AD-A398-7972EA348C23}" type="datetimeFigureOut">
              <a:rPr lang="en-US" smtClean="0"/>
              <a:pPr/>
              <a:t>5/28/2017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70533-0154-4620-8B2C-47FB23E7AC4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EE4BF-631C-45AD-A398-7972EA348C23}" type="datetimeFigureOut">
              <a:rPr lang="en-US" smtClean="0"/>
              <a:pPr/>
              <a:t>5/28/2017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70533-0154-4620-8B2C-47FB23E7AC4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BEE4BF-631C-45AD-A398-7972EA348C23}" type="datetimeFigureOut">
              <a:rPr lang="en-US" smtClean="0"/>
              <a:pPr/>
              <a:t>5/28/2017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970533-0154-4620-8B2C-47FB23E7AC4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endParaRPr lang="en-US" smtClean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endParaRPr lang="en-US" smtClean="0"/>
          </a:p>
        </p:txBody>
      </p:sp>
      <p:pic>
        <p:nvPicPr>
          <p:cNvPr id="3076" name="Picture 4" descr="Ephesians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-228600"/>
            <a:ext cx="9448800" cy="708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pic>
        <p:nvPicPr>
          <p:cNvPr id="4100" name="Picture 4" descr="thumbnail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01" name="Text Box 5"/>
          <p:cNvSpPr txBox="1">
            <a:spLocks noChangeArrowheads="1"/>
          </p:cNvSpPr>
          <p:nvPr/>
        </p:nvSpPr>
        <p:spPr bwMode="auto">
          <a:xfrm>
            <a:off x="609600" y="762000"/>
            <a:ext cx="6400800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742950" indent="-742950" algn="ctr"/>
            <a:r>
              <a:rPr lang="en-US" sz="4000" b="1" dirty="0" smtClean="0"/>
              <a:t>“</a:t>
            </a:r>
            <a:r>
              <a:rPr lang="en-US" sz="4400" b="1" i="1" dirty="0" smtClean="0"/>
              <a:t>A Song of Unity</a:t>
            </a:r>
            <a:r>
              <a:rPr lang="en-US" sz="4000" b="1" i="1" dirty="0" smtClean="0"/>
              <a:t>”</a:t>
            </a:r>
            <a:endParaRPr lang="en-US" sz="4000" b="1" dirty="0" smtClean="0"/>
          </a:p>
        </p:txBody>
      </p:sp>
      <p:sp>
        <p:nvSpPr>
          <p:cNvPr id="4102" name="Rectangle 6"/>
          <p:cNvSpPr>
            <a:spLocks noChangeArrowheads="1"/>
          </p:cNvSpPr>
          <p:nvPr/>
        </p:nvSpPr>
        <p:spPr bwMode="auto">
          <a:xfrm>
            <a:off x="990600" y="3657600"/>
            <a:ext cx="7696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pic>
        <p:nvPicPr>
          <p:cNvPr id="2051" name="Picture 3" descr="C:\Users\Dennis\AppData\Local\Microsoft\Windows\Temporary Internet Files\Content.IE5\CEOQSY5F\musica_60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5800" y="3352800"/>
            <a:ext cx="1933784" cy="2060006"/>
          </a:xfrm>
          <a:prstGeom prst="rect">
            <a:avLst/>
          </a:prstGeom>
          <a:noFill/>
        </p:spPr>
      </p:pic>
      <p:sp>
        <p:nvSpPr>
          <p:cNvPr id="9" name="TextBox 8"/>
          <p:cNvSpPr txBox="1"/>
          <p:nvPr/>
        </p:nvSpPr>
        <p:spPr>
          <a:xfrm>
            <a:off x="2362200" y="2133600"/>
            <a:ext cx="5791200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 smtClean="0"/>
              <a:t>Application </a:t>
            </a:r>
          </a:p>
          <a:p>
            <a:r>
              <a:rPr lang="en-US" sz="4400" b="1" dirty="0" smtClean="0"/>
              <a:t>   to our lives…</a:t>
            </a:r>
          </a:p>
          <a:p>
            <a:r>
              <a:rPr lang="en-US" sz="4400" b="1" dirty="0" smtClean="0"/>
              <a:t>   to our church…</a:t>
            </a:r>
          </a:p>
          <a:p>
            <a:r>
              <a:rPr lang="en-US" sz="4400" b="1" dirty="0" smtClean="0"/>
              <a:t>   to our community…</a:t>
            </a:r>
          </a:p>
          <a:p>
            <a:endParaRPr lang="en-US" sz="4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pic>
        <p:nvPicPr>
          <p:cNvPr id="20484" name="Picture 4" descr="thumbnail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" y="-782638"/>
            <a:ext cx="9144000" cy="76200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485" name="Text Box 5"/>
          <p:cNvSpPr txBox="1">
            <a:spLocks noChangeArrowheads="1"/>
          </p:cNvSpPr>
          <p:nvPr/>
        </p:nvSpPr>
        <p:spPr bwMode="auto">
          <a:xfrm>
            <a:off x="1066800" y="-228600"/>
            <a:ext cx="5410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endParaRPr lang="en-US">
              <a:latin typeface="Arial" charset="0"/>
            </a:endParaRPr>
          </a:p>
        </p:txBody>
      </p:sp>
      <p:sp>
        <p:nvSpPr>
          <p:cNvPr id="20486" name="TextBox 1"/>
          <p:cNvSpPr txBox="1">
            <a:spLocks noChangeArrowheads="1"/>
          </p:cNvSpPr>
          <p:nvPr/>
        </p:nvSpPr>
        <p:spPr bwMode="auto">
          <a:xfrm>
            <a:off x="981075" y="120650"/>
            <a:ext cx="6781800" cy="2554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/>
              <a:t>Eph. 3:14-21</a:t>
            </a:r>
          </a:p>
          <a:p>
            <a:r>
              <a:rPr lang="en-US" sz="3200"/>
              <a:t>1. To what does “for this reason” refer?</a:t>
            </a:r>
          </a:p>
          <a:p>
            <a:r>
              <a:rPr lang="en-US" sz="3200"/>
              <a:t>2. What are Paul’s four main requests?</a:t>
            </a:r>
          </a:p>
          <a:p>
            <a:r>
              <a:rPr lang="en-US" sz="3200"/>
              <a:t>	a. _____________(vs. 16, 18, 20)</a:t>
            </a:r>
          </a:p>
          <a:p>
            <a:endParaRPr lang="en-US" sz="3200"/>
          </a:p>
        </p:txBody>
      </p:sp>
      <p:pic>
        <p:nvPicPr>
          <p:cNvPr id="20487" name="Picture 4" descr="thumbnail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762001"/>
            <a:ext cx="9144000" cy="76200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xtBox 7"/>
          <p:cNvSpPr txBox="1"/>
          <p:nvPr/>
        </p:nvSpPr>
        <p:spPr>
          <a:xfrm>
            <a:off x="609600" y="304800"/>
            <a:ext cx="7162800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latin typeface="Arial" pitchFamily="34" charset="0"/>
                <a:cs typeface="Arial" pitchFamily="34" charset="0"/>
              </a:rPr>
              <a:t>Walk hand in hand with me; </a:t>
            </a:r>
            <a:endParaRPr lang="en-US" sz="3600" b="1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3600" b="1" dirty="0" smtClean="0">
                <a:latin typeface="Arial" pitchFamily="34" charset="0"/>
                <a:cs typeface="Arial" pitchFamily="34" charset="0"/>
              </a:rPr>
              <a:t>I </a:t>
            </a:r>
            <a:r>
              <a:rPr lang="en-US" sz="3600" b="1" dirty="0">
                <a:latin typeface="Arial" pitchFamily="34" charset="0"/>
                <a:cs typeface="Arial" pitchFamily="34" charset="0"/>
              </a:rPr>
              <a:t>build community</a:t>
            </a:r>
          </a:p>
          <a:p>
            <a:r>
              <a:rPr lang="en-US" sz="3600" b="1" dirty="0">
                <a:latin typeface="Arial" pitchFamily="34" charset="0"/>
                <a:cs typeface="Arial" pitchFamily="34" charset="0"/>
              </a:rPr>
              <a:t>In perfect unity; </a:t>
            </a:r>
            <a:endParaRPr lang="en-US" sz="3600" b="1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3600" b="1" dirty="0" smtClean="0">
                <a:latin typeface="Arial" pitchFamily="34" charset="0"/>
                <a:cs typeface="Arial" pitchFamily="34" charset="0"/>
              </a:rPr>
              <a:t>walk </a:t>
            </a:r>
            <a:r>
              <a:rPr lang="en-US" sz="3600" b="1" dirty="0">
                <a:latin typeface="Arial" pitchFamily="34" charset="0"/>
                <a:cs typeface="Arial" pitchFamily="34" charset="0"/>
              </a:rPr>
              <a:t>hand in hand.</a:t>
            </a:r>
          </a:p>
          <a:p>
            <a:endParaRPr lang="en-US" sz="3600" b="1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3600" b="1" dirty="0" smtClean="0">
                <a:latin typeface="Arial" pitchFamily="34" charset="0"/>
                <a:cs typeface="Arial" pitchFamily="34" charset="0"/>
              </a:rPr>
              <a:t>Leave your old selves behind; </a:t>
            </a:r>
          </a:p>
          <a:p>
            <a:r>
              <a:rPr lang="en-US" sz="3600" b="1" dirty="0" smtClean="0">
                <a:latin typeface="Arial" pitchFamily="34" charset="0"/>
                <a:cs typeface="Arial" pitchFamily="34" charset="0"/>
              </a:rPr>
              <a:t>be loving and be kind;</a:t>
            </a:r>
          </a:p>
          <a:p>
            <a:r>
              <a:rPr lang="en-US" sz="3600" b="1" dirty="0" smtClean="0">
                <a:latin typeface="Arial" pitchFamily="34" charset="0"/>
                <a:cs typeface="Arial" pitchFamily="34" charset="0"/>
              </a:rPr>
              <a:t>I will renew your minds.</a:t>
            </a:r>
          </a:p>
          <a:p>
            <a:r>
              <a:rPr lang="en-US" sz="3600" b="1" dirty="0" smtClean="0">
                <a:latin typeface="Arial" pitchFamily="34" charset="0"/>
                <a:cs typeface="Arial" pitchFamily="34" charset="0"/>
              </a:rPr>
              <a:t>Walk hand in hand.</a:t>
            </a:r>
          </a:p>
          <a:p>
            <a:endParaRPr lang="en-US" dirty="0"/>
          </a:p>
        </p:txBody>
      </p:sp>
      <p:pic>
        <p:nvPicPr>
          <p:cNvPr id="9" name="Picture 2" descr="C:\Users\Dennis\AppData\Local\Microsoft\Windows\Temporary Internet Files\Content.IE5\CEOQSY5F\musica_60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51798">
            <a:off x="5949917" y="3191490"/>
            <a:ext cx="3122197" cy="3325989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pic>
        <p:nvPicPr>
          <p:cNvPr id="3076" name="Picture 4" descr="thumbnail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400050"/>
            <a:ext cx="9677400" cy="725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5"/>
          <p:cNvSpPr txBox="1"/>
          <p:nvPr/>
        </p:nvSpPr>
        <p:spPr>
          <a:xfrm>
            <a:off x="1295400" y="1219200"/>
            <a:ext cx="57912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i="1" dirty="0" smtClean="0"/>
              <a:t>“</a:t>
            </a:r>
            <a:r>
              <a:rPr lang="en-US" sz="5400" b="1" i="1" dirty="0" smtClean="0"/>
              <a:t>PURE MUSIC</a:t>
            </a:r>
            <a:r>
              <a:rPr lang="en-US" sz="5400" i="1" dirty="0" smtClean="0"/>
              <a:t>”</a:t>
            </a:r>
            <a:endParaRPr lang="en-US" sz="5400" i="1" dirty="0"/>
          </a:p>
        </p:txBody>
      </p:sp>
      <p:pic>
        <p:nvPicPr>
          <p:cNvPr id="1026" name="Picture 2" descr="C:\Users\Dennis\AppData\Local\Microsoft\Windows\Temporary Internet Files\Content.IE5\CEOQSY5F\musica_60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51798">
            <a:off x="1291086" y="2353289"/>
            <a:ext cx="3122197" cy="3325989"/>
          </a:xfrm>
          <a:prstGeom prst="rect">
            <a:avLst/>
          </a:prstGeom>
          <a:noFill/>
        </p:spPr>
      </p:pic>
      <p:sp>
        <p:nvSpPr>
          <p:cNvPr id="8" name="TextBox 7"/>
          <p:cNvSpPr txBox="1"/>
          <p:nvPr/>
        </p:nvSpPr>
        <p:spPr>
          <a:xfrm>
            <a:off x="5257800" y="2362200"/>
            <a:ext cx="3505200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i="1" dirty="0" smtClean="0"/>
              <a:t>Truth That Sings; </a:t>
            </a:r>
          </a:p>
          <a:p>
            <a:pPr algn="ctr"/>
            <a:r>
              <a:rPr lang="en-US" sz="4400" b="1" i="1" dirty="0" smtClean="0"/>
              <a:t>Doctrine Set to Music</a:t>
            </a:r>
            <a:endParaRPr lang="en-US" sz="4400" b="1" i="1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pic>
        <p:nvPicPr>
          <p:cNvPr id="4100" name="Picture 4" descr="thumbnail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02" name="Rectangle 6"/>
          <p:cNvSpPr>
            <a:spLocks noChangeArrowheads="1"/>
          </p:cNvSpPr>
          <p:nvPr/>
        </p:nvSpPr>
        <p:spPr bwMode="auto">
          <a:xfrm>
            <a:off x="990600" y="3657600"/>
            <a:ext cx="7696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pic>
        <p:nvPicPr>
          <p:cNvPr id="2051" name="Picture 3" descr="C:\Users\Dennis\AppData\Local\Microsoft\Windows\Temporary Internet Files\Content.IE5\CEOQSY5F\musica_60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943600" y="3810000"/>
            <a:ext cx="1933784" cy="2060006"/>
          </a:xfrm>
          <a:prstGeom prst="rect">
            <a:avLst/>
          </a:prstGeom>
          <a:noFill/>
        </p:spPr>
      </p:pic>
      <p:sp>
        <p:nvSpPr>
          <p:cNvPr id="12" name="TextBox 11"/>
          <p:cNvSpPr txBox="1"/>
          <p:nvPr/>
        </p:nvSpPr>
        <p:spPr>
          <a:xfrm>
            <a:off x="1143000" y="1143000"/>
            <a:ext cx="4038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i="1" dirty="0" smtClean="0"/>
              <a:t>“</a:t>
            </a:r>
            <a:r>
              <a:rPr lang="en-US" sz="4400" b="1" i="1" dirty="0" smtClean="0"/>
              <a:t>PURE MUSIC</a:t>
            </a:r>
            <a:r>
              <a:rPr lang="en-US" sz="4400" i="1" dirty="0" smtClean="0"/>
              <a:t>”</a:t>
            </a:r>
            <a:endParaRPr lang="en-US" sz="4400" i="1" dirty="0"/>
          </a:p>
        </p:txBody>
      </p:sp>
      <p:sp>
        <p:nvSpPr>
          <p:cNvPr id="13" name="TextBox 12"/>
          <p:cNvSpPr txBox="1"/>
          <p:nvPr/>
        </p:nvSpPr>
        <p:spPr>
          <a:xfrm>
            <a:off x="1066800" y="2209800"/>
            <a:ext cx="541020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/>
              <a:t>Ch.1  A Song of Purpose</a:t>
            </a:r>
          </a:p>
          <a:p>
            <a:r>
              <a:rPr lang="en-US" sz="3600" b="1" dirty="0" smtClean="0"/>
              <a:t>Ch. 2 A Song of Grace</a:t>
            </a:r>
          </a:p>
          <a:p>
            <a:r>
              <a:rPr lang="en-US" sz="3600" b="1" dirty="0" smtClean="0"/>
              <a:t>Ch. 3 A Song of Mystery</a:t>
            </a:r>
          </a:p>
          <a:p>
            <a:r>
              <a:rPr lang="en-US" sz="3600" b="1" dirty="0" smtClean="0"/>
              <a:t>Ch. 4 A Song of Unity</a:t>
            </a:r>
          </a:p>
          <a:p>
            <a:r>
              <a:rPr lang="en-US" sz="3600" b="1" dirty="0" smtClean="0"/>
              <a:t>Ch. 5 A Song of Love 1</a:t>
            </a:r>
          </a:p>
          <a:p>
            <a:r>
              <a:rPr lang="en-US" sz="3600" b="1" dirty="0" smtClean="0"/>
              <a:t>Ch. 6 A Song of Love 2</a:t>
            </a:r>
            <a:endParaRPr lang="en-US" sz="3600" b="1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pic>
        <p:nvPicPr>
          <p:cNvPr id="3076" name="Picture 4" descr="thumbnail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400050"/>
            <a:ext cx="9677400" cy="725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extBox 8"/>
          <p:cNvSpPr txBox="1"/>
          <p:nvPr/>
        </p:nvSpPr>
        <p:spPr>
          <a:xfrm>
            <a:off x="1143000" y="1219200"/>
            <a:ext cx="62484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 smtClean="0">
                <a:latin typeface="Arial" pitchFamily="34" charset="0"/>
                <a:cs typeface="Arial" pitchFamily="34" charset="0"/>
              </a:rPr>
              <a:t>Walk hand in hand with me…</a:t>
            </a:r>
            <a:endParaRPr lang="en-US" sz="44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0" name="Picture 2" descr="C:\Users\Dennis\AppData\Local\Microsoft\Windows\Temporary Internet Files\Content.IE5\CEOQSY5F\musica_60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51798">
            <a:off x="2891286" y="2200889"/>
            <a:ext cx="3122197" cy="3325989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pic>
        <p:nvPicPr>
          <p:cNvPr id="4100" name="Picture 4" descr="thumbnail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01" name="Text Box 5"/>
          <p:cNvSpPr txBox="1">
            <a:spLocks noChangeArrowheads="1"/>
          </p:cNvSpPr>
          <p:nvPr/>
        </p:nvSpPr>
        <p:spPr bwMode="auto">
          <a:xfrm>
            <a:off x="762000" y="914400"/>
            <a:ext cx="6400800" cy="2308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3600" b="1" dirty="0"/>
              <a:t> 4:1 As a prisoner for the Lord, then, I </a:t>
            </a:r>
            <a:r>
              <a:rPr lang="en-US" sz="3600" b="1" dirty="0" smtClean="0"/>
              <a:t>implore </a:t>
            </a:r>
            <a:r>
              <a:rPr lang="en-US" sz="3600" b="1" dirty="0"/>
              <a:t>you to </a:t>
            </a:r>
            <a:r>
              <a:rPr lang="en-US" sz="3600" b="1" dirty="0" smtClean="0"/>
              <a:t>walk in a manner worthy </a:t>
            </a:r>
            <a:r>
              <a:rPr lang="en-US" sz="3600" b="1" dirty="0"/>
              <a:t>of the calling you have received. </a:t>
            </a:r>
          </a:p>
        </p:txBody>
      </p:sp>
      <p:sp>
        <p:nvSpPr>
          <p:cNvPr id="4102" name="Rectangle 6"/>
          <p:cNvSpPr>
            <a:spLocks noChangeArrowheads="1"/>
          </p:cNvSpPr>
          <p:nvPr/>
        </p:nvSpPr>
        <p:spPr bwMode="auto">
          <a:xfrm>
            <a:off x="990600" y="3657600"/>
            <a:ext cx="7696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pic>
        <p:nvPicPr>
          <p:cNvPr id="4103" name="Picture 7" descr="MC900318880[1]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657600" y="3200400"/>
            <a:ext cx="1824038" cy="1598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04" name="Text Box 8"/>
          <p:cNvSpPr txBox="1">
            <a:spLocks noChangeArrowheads="1"/>
          </p:cNvSpPr>
          <p:nvPr/>
        </p:nvSpPr>
        <p:spPr bwMode="auto">
          <a:xfrm>
            <a:off x="3886200" y="4876800"/>
            <a:ext cx="1510285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600" dirty="0"/>
              <a:t>worthy</a:t>
            </a:r>
          </a:p>
        </p:txBody>
      </p:sp>
      <p:sp>
        <p:nvSpPr>
          <p:cNvPr id="4105" name="Text Box 9"/>
          <p:cNvSpPr txBox="1">
            <a:spLocks noChangeArrowheads="1"/>
          </p:cNvSpPr>
          <p:nvPr/>
        </p:nvSpPr>
        <p:spPr bwMode="auto">
          <a:xfrm>
            <a:off x="1524000" y="3505200"/>
            <a:ext cx="1799082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3200" b="1" dirty="0"/>
              <a:t>God’s call</a:t>
            </a:r>
          </a:p>
          <a:p>
            <a:pPr algn="ctr"/>
            <a:r>
              <a:rPr lang="en-US" sz="3200" dirty="0"/>
              <a:t>Eph. 1-3</a:t>
            </a:r>
          </a:p>
        </p:txBody>
      </p:sp>
      <p:sp>
        <p:nvSpPr>
          <p:cNvPr id="4106" name="Text Box 10"/>
          <p:cNvSpPr txBox="1">
            <a:spLocks noChangeArrowheads="1"/>
          </p:cNvSpPr>
          <p:nvPr/>
        </p:nvSpPr>
        <p:spPr bwMode="auto">
          <a:xfrm>
            <a:off x="5867400" y="3429000"/>
            <a:ext cx="2236894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3200" b="1" dirty="0"/>
              <a:t>Our walking</a:t>
            </a:r>
          </a:p>
          <a:p>
            <a:pPr algn="ctr"/>
            <a:r>
              <a:rPr lang="en-US" sz="3200" dirty="0"/>
              <a:t>Eph. 4-6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pic>
        <p:nvPicPr>
          <p:cNvPr id="4100" name="Picture 4" descr="thumbnail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02" name="Rectangle 6"/>
          <p:cNvSpPr>
            <a:spLocks noChangeArrowheads="1"/>
          </p:cNvSpPr>
          <p:nvPr/>
        </p:nvSpPr>
        <p:spPr bwMode="auto">
          <a:xfrm>
            <a:off x="990600" y="3657600"/>
            <a:ext cx="7696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1447800" y="990600"/>
            <a:ext cx="6096000" cy="44319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latin typeface="Arial" pitchFamily="34" charset="0"/>
                <a:cs typeface="Arial" pitchFamily="34" charset="0"/>
              </a:rPr>
              <a:t>Ephesians 4</a:t>
            </a:r>
          </a:p>
          <a:p>
            <a:endParaRPr lang="en-US" b="1" dirty="0"/>
          </a:p>
          <a:p>
            <a:pPr marL="342900" indent="-342900">
              <a:buAutoNum type="arabicPeriod"/>
            </a:pPr>
            <a:r>
              <a:rPr lang="en-US" sz="4400" b="1" dirty="0" smtClean="0">
                <a:latin typeface="Arial" pitchFamily="34" charset="0"/>
                <a:cs typeface="Arial" pitchFamily="34" charset="0"/>
              </a:rPr>
              <a:t> Walk in Unity </a:t>
            </a:r>
            <a:r>
              <a:rPr lang="en-US" sz="3600" b="1" dirty="0" smtClean="0">
                <a:latin typeface="Arial" pitchFamily="34" charset="0"/>
                <a:cs typeface="Arial" pitchFamily="34" charset="0"/>
              </a:rPr>
              <a:t>(Eph. 4:1-16)</a:t>
            </a:r>
          </a:p>
          <a:p>
            <a:pPr marL="342900" indent="-342900">
              <a:buAutoNum type="arabicPeriod"/>
            </a:pPr>
            <a:endParaRPr lang="en-US" sz="4400" b="1" dirty="0" smtClean="0">
              <a:latin typeface="Arial" pitchFamily="34" charset="0"/>
              <a:cs typeface="Arial" pitchFamily="34" charset="0"/>
            </a:endParaRPr>
          </a:p>
          <a:p>
            <a:pPr marL="342900" indent="-342900">
              <a:buAutoNum type="arabicPeriod"/>
            </a:pPr>
            <a:r>
              <a:rPr lang="en-US" sz="4400" b="1" dirty="0" smtClean="0">
                <a:latin typeface="Arial" pitchFamily="34" charset="0"/>
                <a:cs typeface="Arial" pitchFamily="34" charset="0"/>
              </a:rPr>
              <a:t> Walk in Newness of Life </a:t>
            </a:r>
            <a:r>
              <a:rPr lang="en-US" sz="3600" b="1" dirty="0" smtClean="0">
                <a:latin typeface="Arial" pitchFamily="34" charset="0"/>
                <a:cs typeface="Arial" pitchFamily="34" charset="0"/>
              </a:rPr>
              <a:t>(Eph. 4:17-32)</a:t>
            </a:r>
            <a:endParaRPr lang="en-US" sz="3600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pic>
        <p:nvPicPr>
          <p:cNvPr id="4100" name="Picture 4" descr="thumbnail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01" name="Text Box 5"/>
          <p:cNvSpPr txBox="1">
            <a:spLocks noChangeArrowheads="1"/>
          </p:cNvSpPr>
          <p:nvPr/>
        </p:nvSpPr>
        <p:spPr bwMode="auto">
          <a:xfrm>
            <a:off x="609600" y="762000"/>
            <a:ext cx="6400800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742950" indent="-742950" algn="ctr"/>
            <a:r>
              <a:rPr lang="en-US" sz="4000" b="1" dirty="0" smtClean="0"/>
              <a:t>“</a:t>
            </a:r>
            <a:r>
              <a:rPr lang="en-US" sz="4400" b="1" i="1" dirty="0" smtClean="0"/>
              <a:t>A Song of Unity</a:t>
            </a:r>
            <a:r>
              <a:rPr lang="en-US" sz="4000" b="1" i="1" dirty="0" smtClean="0"/>
              <a:t>”</a:t>
            </a:r>
            <a:endParaRPr lang="en-US" sz="4000" b="1" dirty="0" smtClean="0"/>
          </a:p>
        </p:txBody>
      </p:sp>
      <p:sp>
        <p:nvSpPr>
          <p:cNvPr id="4102" name="Rectangle 6"/>
          <p:cNvSpPr>
            <a:spLocks noChangeArrowheads="1"/>
          </p:cNvSpPr>
          <p:nvPr/>
        </p:nvSpPr>
        <p:spPr bwMode="auto">
          <a:xfrm>
            <a:off x="990600" y="3657600"/>
            <a:ext cx="7696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pic>
        <p:nvPicPr>
          <p:cNvPr id="2051" name="Picture 3" descr="C:\Users\Dennis\AppData\Local\Microsoft\Windows\Temporary Internet Files\Content.IE5\CEOQSY5F\musica_60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5800" y="3352800"/>
            <a:ext cx="1933784" cy="2060006"/>
          </a:xfrm>
          <a:prstGeom prst="rect">
            <a:avLst/>
          </a:prstGeom>
          <a:noFill/>
        </p:spPr>
      </p:pic>
      <p:sp>
        <p:nvSpPr>
          <p:cNvPr id="9" name="TextBox 8"/>
          <p:cNvSpPr txBox="1"/>
          <p:nvPr/>
        </p:nvSpPr>
        <p:spPr>
          <a:xfrm>
            <a:off x="2362200" y="2133600"/>
            <a:ext cx="5791200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 smtClean="0"/>
              <a:t>Application </a:t>
            </a:r>
          </a:p>
          <a:p>
            <a:r>
              <a:rPr lang="en-US" sz="4400" b="1" dirty="0" smtClean="0"/>
              <a:t>   to our lives…</a:t>
            </a:r>
          </a:p>
          <a:p>
            <a:r>
              <a:rPr lang="en-US" sz="4400" b="1" dirty="0" smtClean="0"/>
              <a:t>   to our church…</a:t>
            </a:r>
          </a:p>
          <a:p>
            <a:r>
              <a:rPr lang="en-US" sz="4400" b="1" dirty="0" smtClean="0"/>
              <a:t>   to our community…</a:t>
            </a:r>
          </a:p>
          <a:p>
            <a:endParaRPr lang="en-US" sz="4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pic>
        <p:nvPicPr>
          <p:cNvPr id="20484" name="Picture 4" descr="thumbnail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" y="-782638"/>
            <a:ext cx="9144000" cy="76200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485" name="Text Box 5"/>
          <p:cNvSpPr txBox="1">
            <a:spLocks noChangeArrowheads="1"/>
          </p:cNvSpPr>
          <p:nvPr/>
        </p:nvSpPr>
        <p:spPr bwMode="auto">
          <a:xfrm>
            <a:off x="1066800" y="-228600"/>
            <a:ext cx="5410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endParaRPr lang="en-US">
              <a:latin typeface="Arial" charset="0"/>
            </a:endParaRPr>
          </a:p>
        </p:txBody>
      </p:sp>
      <p:sp>
        <p:nvSpPr>
          <p:cNvPr id="20486" name="TextBox 1"/>
          <p:cNvSpPr txBox="1">
            <a:spLocks noChangeArrowheads="1"/>
          </p:cNvSpPr>
          <p:nvPr/>
        </p:nvSpPr>
        <p:spPr bwMode="auto">
          <a:xfrm>
            <a:off x="981075" y="120650"/>
            <a:ext cx="6781800" cy="2554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/>
              <a:t>Eph. 3:14-21</a:t>
            </a:r>
          </a:p>
          <a:p>
            <a:r>
              <a:rPr lang="en-US" sz="3200"/>
              <a:t>1. To what does “for this reason” refer?</a:t>
            </a:r>
          </a:p>
          <a:p>
            <a:r>
              <a:rPr lang="en-US" sz="3200"/>
              <a:t>2. What are Paul’s four main requests?</a:t>
            </a:r>
          </a:p>
          <a:p>
            <a:r>
              <a:rPr lang="en-US" sz="3200"/>
              <a:t>	a. _____________(vs. 16, 18, 20)</a:t>
            </a:r>
          </a:p>
          <a:p>
            <a:endParaRPr lang="en-US" sz="3200"/>
          </a:p>
        </p:txBody>
      </p:sp>
      <p:pic>
        <p:nvPicPr>
          <p:cNvPr id="20487" name="Picture 4" descr="thumbnail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762001"/>
            <a:ext cx="9144000" cy="76200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extBox 8"/>
          <p:cNvSpPr txBox="1"/>
          <p:nvPr/>
        </p:nvSpPr>
        <p:spPr>
          <a:xfrm>
            <a:off x="457200" y="1143000"/>
            <a:ext cx="6934200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err="1" smtClean="0">
                <a:latin typeface="Arial" pitchFamily="34" charset="0"/>
                <a:cs typeface="Arial" pitchFamily="34" charset="0"/>
              </a:rPr>
              <a:t>i</a:t>
            </a:r>
            <a:r>
              <a:rPr lang="en-US" sz="4400" dirty="0" smtClean="0">
                <a:latin typeface="Arial" pitchFamily="34" charset="0"/>
                <a:cs typeface="Arial" pitchFamily="34" charset="0"/>
              </a:rPr>
              <a:t>) Pride/Humility</a:t>
            </a:r>
          </a:p>
          <a:p>
            <a:r>
              <a:rPr lang="en-US" sz="4400" dirty="0" smtClean="0">
                <a:latin typeface="Arial" pitchFamily="34" charset="0"/>
                <a:cs typeface="Arial" pitchFamily="34" charset="0"/>
              </a:rPr>
              <a:t>ii) Anger/patience</a:t>
            </a:r>
          </a:p>
          <a:p>
            <a:r>
              <a:rPr lang="en-US" sz="4400" dirty="0" smtClean="0">
                <a:latin typeface="Arial" pitchFamily="34" charset="0"/>
                <a:cs typeface="Arial" pitchFamily="34" charset="0"/>
              </a:rPr>
              <a:t>iii) Avarice/generosity</a:t>
            </a:r>
          </a:p>
          <a:p>
            <a:r>
              <a:rPr lang="en-US" sz="4400" dirty="0" smtClean="0">
                <a:latin typeface="Arial" pitchFamily="34" charset="0"/>
                <a:cs typeface="Arial" pitchFamily="34" charset="0"/>
              </a:rPr>
              <a:t>iv) Gluttony/moderation</a:t>
            </a:r>
          </a:p>
          <a:p>
            <a:r>
              <a:rPr lang="en-US" sz="4400" dirty="0" smtClean="0">
                <a:latin typeface="Arial" pitchFamily="34" charset="0"/>
                <a:cs typeface="Arial" pitchFamily="34" charset="0"/>
              </a:rPr>
              <a:t>v) Lust/chastity</a:t>
            </a:r>
          </a:p>
          <a:p>
            <a:r>
              <a:rPr lang="en-US" sz="4400" dirty="0" smtClean="0">
                <a:latin typeface="Arial" pitchFamily="34" charset="0"/>
                <a:cs typeface="Arial" pitchFamily="34" charset="0"/>
              </a:rPr>
              <a:t>vi) Envy/neighborly love</a:t>
            </a:r>
          </a:p>
          <a:p>
            <a:r>
              <a:rPr lang="en-US" sz="4400" dirty="0" smtClean="0">
                <a:latin typeface="Arial" pitchFamily="34" charset="0"/>
                <a:cs typeface="Arial" pitchFamily="34" charset="0"/>
              </a:rPr>
              <a:t>vii) Sloth/diligence in work</a:t>
            </a:r>
          </a:p>
          <a:p>
            <a:endParaRPr lang="en-US" sz="44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762000" y="0"/>
            <a:ext cx="57912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Arial" pitchFamily="34" charset="0"/>
                <a:cs typeface="Arial" pitchFamily="34" charset="0"/>
              </a:rPr>
              <a:t>Seven Deadly Sin and their counterpart:</a:t>
            </a:r>
            <a:endParaRPr lang="en-US" sz="32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pic>
        <p:nvPicPr>
          <p:cNvPr id="20484" name="Picture 4" descr="thumbnail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" y="-782638"/>
            <a:ext cx="9144000" cy="76200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485" name="Text Box 5"/>
          <p:cNvSpPr txBox="1">
            <a:spLocks noChangeArrowheads="1"/>
          </p:cNvSpPr>
          <p:nvPr/>
        </p:nvSpPr>
        <p:spPr bwMode="auto">
          <a:xfrm>
            <a:off x="1066800" y="-228600"/>
            <a:ext cx="5410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endParaRPr lang="en-US">
              <a:latin typeface="Arial" charset="0"/>
            </a:endParaRPr>
          </a:p>
        </p:txBody>
      </p:sp>
      <p:sp>
        <p:nvSpPr>
          <p:cNvPr id="20486" name="TextBox 1"/>
          <p:cNvSpPr txBox="1">
            <a:spLocks noChangeArrowheads="1"/>
          </p:cNvSpPr>
          <p:nvPr/>
        </p:nvSpPr>
        <p:spPr bwMode="auto">
          <a:xfrm>
            <a:off x="981075" y="120650"/>
            <a:ext cx="6781800" cy="2554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/>
              <a:t>Eph. 3:14-21</a:t>
            </a:r>
          </a:p>
          <a:p>
            <a:r>
              <a:rPr lang="en-US" sz="3200"/>
              <a:t>1. To what does “for this reason” refer?</a:t>
            </a:r>
          </a:p>
          <a:p>
            <a:r>
              <a:rPr lang="en-US" sz="3200"/>
              <a:t>2. What are Paul’s four main requests?</a:t>
            </a:r>
          </a:p>
          <a:p>
            <a:r>
              <a:rPr lang="en-US" sz="3200"/>
              <a:t>	a. _____________(vs. 16, 18, 20)</a:t>
            </a:r>
          </a:p>
          <a:p>
            <a:endParaRPr lang="en-US" sz="3200"/>
          </a:p>
        </p:txBody>
      </p:sp>
      <p:pic>
        <p:nvPicPr>
          <p:cNvPr id="20487" name="Picture 4" descr="thumbnail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762001"/>
            <a:ext cx="9144000" cy="76200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xtBox 7"/>
          <p:cNvSpPr txBox="1"/>
          <p:nvPr/>
        </p:nvSpPr>
        <p:spPr>
          <a:xfrm>
            <a:off x="381000" y="0"/>
            <a:ext cx="678180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Arial" pitchFamily="34" charset="0"/>
                <a:cs typeface="Arial" pitchFamily="34" charset="0"/>
              </a:rPr>
              <a:t>Eph. 4:29 Let no unwholesome word proceed from your mouth, but only such a word as is good for building others, giving grace to those in need.</a:t>
            </a:r>
            <a:endParaRPr lang="en-US" sz="3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85800" y="2667000"/>
            <a:ext cx="693420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u="sng" dirty="0" smtClean="0">
                <a:latin typeface="Arial" pitchFamily="34" charset="0"/>
                <a:cs typeface="Arial" pitchFamily="34" charset="0"/>
              </a:rPr>
              <a:t>The THINK test: Is what I say</a:t>
            </a:r>
          </a:p>
          <a:p>
            <a:r>
              <a:rPr lang="en-US" sz="3200" b="1" dirty="0" smtClean="0">
                <a:latin typeface="Arial" pitchFamily="34" charset="0"/>
                <a:cs typeface="Arial" pitchFamily="34" charset="0"/>
              </a:rPr>
              <a:t>T 	True?</a:t>
            </a:r>
          </a:p>
          <a:p>
            <a:r>
              <a:rPr lang="en-US" sz="3200" b="1" dirty="0" smtClean="0">
                <a:latin typeface="Arial" pitchFamily="34" charset="0"/>
                <a:cs typeface="Arial" pitchFamily="34" charset="0"/>
              </a:rPr>
              <a:t>H	Helpful?</a:t>
            </a:r>
          </a:p>
          <a:p>
            <a:r>
              <a:rPr lang="en-US" sz="3200" b="1" dirty="0" smtClean="0">
                <a:latin typeface="Arial" pitchFamily="34" charset="0"/>
                <a:cs typeface="Arial" pitchFamily="34" charset="0"/>
              </a:rPr>
              <a:t>I	Inspiring?</a:t>
            </a:r>
          </a:p>
          <a:p>
            <a:r>
              <a:rPr lang="en-US" sz="3200" b="1" dirty="0" smtClean="0">
                <a:latin typeface="Arial" pitchFamily="34" charset="0"/>
                <a:cs typeface="Arial" pitchFamily="34" charset="0"/>
              </a:rPr>
              <a:t>N	Necessary?</a:t>
            </a:r>
          </a:p>
          <a:p>
            <a:r>
              <a:rPr lang="en-US" sz="3200" b="1" dirty="0" smtClean="0">
                <a:latin typeface="Arial" pitchFamily="34" charset="0"/>
                <a:cs typeface="Arial" pitchFamily="34" charset="0"/>
              </a:rPr>
              <a:t>K	Kind?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68</TotalTime>
  <Words>327</Words>
  <Application>Microsoft Office PowerPoint</Application>
  <PresentationFormat>On-screen Show (4:3)</PresentationFormat>
  <Paragraphs>68</Paragraphs>
  <Slides>11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Dennis</dc:creator>
  <cp:lastModifiedBy>projector</cp:lastModifiedBy>
  <cp:revision>11</cp:revision>
  <dcterms:created xsi:type="dcterms:W3CDTF">2017-05-23T18:52:13Z</dcterms:created>
  <dcterms:modified xsi:type="dcterms:W3CDTF">2017-05-28T15:43:11Z</dcterms:modified>
</cp:coreProperties>
</file>