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257" r:id="rId2"/>
    <p:sldId id="258" r:id="rId3"/>
    <p:sldId id="259" r:id="rId4"/>
    <p:sldId id="273" r:id="rId5"/>
    <p:sldId id="272" r:id="rId6"/>
    <p:sldId id="260" r:id="rId7"/>
    <p:sldId id="274" r:id="rId8"/>
    <p:sldId id="275" r:id="rId9"/>
    <p:sldId id="270" r:id="rId10"/>
    <p:sldId id="276" r:id="rId11"/>
    <p:sldId id="277" r:id="rId12"/>
    <p:sldId id="278" r:id="rId13"/>
    <p:sldId id="271" r:id="rId14"/>
    <p:sldId id="267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39" d="100"/>
          <a:sy n="39" d="100"/>
        </p:scale>
        <p:origin x="-138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27FF71-ED3E-45B9-9C7C-BC66F386F519}" type="datetimeFigureOut">
              <a:rPr lang="en-US" smtClean="0"/>
              <a:pPr/>
              <a:t>5/21/2017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7707719-009C-4B1E-B0D6-F28D56F3B76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7627AAE-BDDF-445B-8579-BA8E08759ADD}" type="datetimeFigureOut">
              <a:rPr lang="en-US" smtClean="0"/>
              <a:pPr/>
              <a:t>5/21/2017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506F019-46C3-4D1F-96DE-BF0B53BEE1A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C4BBF6-3F7A-455E-BD74-CA43956CDEEB}" type="datetimeFigureOut">
              <a:rPr lang="en-US" smtClean="0"/>
              <a:pPr/>
              <a:t>5/21/2017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997207-1010-4FFA-9C4E-F9DF0D5C41F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C4BBF6-3F7A-455E-BD74-CA43956CDEEB}" type="datetimeFigureOut">
              <a:rPr lang="en-US" smtClean="0"/>
              <a:pPr/>
              <a:t>5/21/2017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997207-1010-4FFA-9C4E-F9DF0D5C41F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C4BBF6-3F7A-455E-BD74-CA43956CDEEB}" type="datetimeFigureOut">
              <a:rPr lang="en-US" smtClean="0"/>
              <a:pPr/>
              <a:t>5/21/2017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997207-1010-4FFA-9C4E-F9DF0D5C41F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C4BBF6-3F7A-455E-BD74-CA43956CDEEB}" type="datetimeFigureOut">
              <a:rPr lang="en-US" smtClean="0"/>
              <a:pPr/>
              <a:t>5/21/2017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997207-1010-4FFA-9C4E-F9DF0D5C41F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C4BBF6-3F7A-455E-BD74-CA43956CDEEB}" type="datetimeFigureOut">
              <a:rPr lang="en-US" smtClean="0"/>
              <a:pPr/>
              <a:t>5/21/2017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997207-1010-4FFA-9C4E-F9DF0D5C41F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C4BBF6-3F7A-455E-BD74-CA43956CDEEB}" type="datetimeFigureOut">
              <a:rPr lang="en-US" smtClean="0"/>
              <a:pPr/>
              <a:t>5/21/2017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997207-1010-4FFA-9C4E-F9DF0D5C41F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C4BBF6-3F7A-455E-BD74-CA43956CDEEB}" type="datetimeFigureOut">
              <a:rPr lang="en-US" smtClean="0"/>
              <a:pPr/>
              <a:t>5/21/2017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997207-1010-4FFA-9C4E-F9DF0D5C41F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C4BBF6-3F7A-455E-BD74-CA43956CDEEB}" type="datetimeFigureOut">
              <a:rPr lang="en-US" smtClean="0"/>
              <a:pPr/>
              <a:t>5/21/2017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997207-1010-4FFA-9C4E-F9DF0D5C41F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C4BBF6-3F7A-455E-BD74-CA43956CDEEB}" type="datetimeFigureOut">
              <a:rPr lang="en-US" smtClean="0"/>
              <a:pPr/>
              <a:t>5/21/2017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997207-1010-4FFA-9C4E-F9DF0D5C41F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C4BBF6-3F7A-455E-BD74-CA43956CDEEB}" type="datetimeFigureOut">
              <a:rPr lang="en-US" smtClean="0"/>
              <a:pPr/>
              <a:t>5/21/2017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997207-1010-4FFA-9C4E-F9DF0D5C41F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C4BBF6-3F7A-455E-BD74-CA43956CDEEB}" type="datetimeFigureOut">
              <a:rPr lang="en-US" smtClean="0"/>
              <a:pPr/>
              <a:t>5/21/2017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997207-1010-4FFA-9C4E-F9DF0D5C41F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C4BBF6-3F7A-455E-BD74-CA43956CDEEB}" type="datetimeFigureOut">
              <a:rPr lang="en-US" smtClean="0"/>
              <a:pPr/>
              <a:t>5/21/2017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997207-1010-4FFA-9C4E-F9DF0D5C41F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endParaRPr lang="en-US" smtClean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endParaRPr lang="en-US" smtClean="0"/>
          </a:p>
        </p:txBody>
      </p:sp>
      <p:pic>
        <p:nvPicPr>
          <p:cNvPr id="3076" name="Picture 4" descr="Ephesians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-228600"/>
            <a:ext cx="9448800" cy="708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endParaRPr lang="en-US" smtClean="0"/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endParaRPr lang="en-US" smtClean="0"/>
          </a:p>
        </p:txBody>
      </p:sp>
      <p:pic>
        <p:nvPicPr>
          <p:cNvPr id="22532" name="Picture 4" descr="thumbnail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" y="-782638"/>
            <a:ext cx="9144000" cy="76200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533" name="Text Box 5"/>
          <p:cNvSpPr txBox="1">
            <a:spLocks noChangeArrowheads="1"/>
          </p:cNvSpPr>
          <p:nvPr/>
        </p:nvSpPr>
        <p:spPr bwMode="auto">
          <a:xfrm>
            <a:off x="1066800" y="-228600"/>
            <a:ext cx="5410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endParaRPr lang="en-US">
              <a:latin typeface="Arial" pitchFamily="34" charset="0"/>
            </a:endParaRPr>
          </a:p>
        </p:txBody>
      </p:sp>
      <p:sp>
        <p:nvSpPr>
          <p:cNvPr id="22534" name="TextBox 1"/>
          <p:cNvSpPr txBox="1">
            <a:spLocks noChangeArrowheads="1"/>
          </p:cNvSpPr>
          <p:nvPr/>
        </p:nvSpPr>
        <p:spPr bwMode="auto">
          <a:xfrm>
            <a:off x="981075" y="120650"/>
            <a:ext cx="6781800" cy="2554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/>
              <a:t>Eph. 3:14-21</a:t>
            </a:r>
          </a:p>
          <a:p>
            <a:r>
              <a:rPr lang="en-US" sz="3200"/>
              <a:t>1. To what does “for this reason” refer?</a:t>
            </a:r>
          </a:p>
          <a:p>
            <a:r>
              <a:rPr lang="en-US" sz="3200"/>
              <a:t>2. What are Paul’s four main requests?</a:t>
            </a:r>
          </a:p>
          <a:p>
            <a:r>
              <a:rPr lang="en-US" sz="3200"/>
              <a:t>	a. _____________(vs. 16, 18, 20)</a:t>
            </a:r>
          </a:p>
          <a:p>
            <a:endParaRPr lang="en-US" sz="3200"/>
          </a:p>
        </p:txBody>
      </p:sp>
      <p:pic>
        <p:nvPicPr>
          <p:cNvPr id="22535" name="Picture 4" descr="thumbnail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381000"/>
            <a:ext cx="9144000" cy="76200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xtBox 7"/>
          <p:cNvSpPr txBox="1"/>
          <p:nvPr/>
        </p:nvSpPr>
        <p:spPr>
          <a:xfrm>
            <a:off x="1066800" y="838200"/>
            <a:ext cx="5791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/>
              <a:t>Ephesians 3:1-21</a:t>
            </a:r>
            <a:endParaRPr lang="en-US" sz="3600" b="1" dirty="0"/>
          </a:p>
        </p:txBody>
      </p:sp>
      <p:sp>
        <p:nvSpPr>
          <p:cNvPr id="9" name="TextBox 8"/>
          <p:cNvSpPr txBox="1"/>
          <p:nvPr/>
        </p:nvSpPr>
        <p:spPr>
          <a:xfrm>
            <a:off x="1066800" y="1752600"/>
            <a:ext cx="54864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en-US" sz="3600" b="1" dirty="0" smtClean="0"/>
              <a:t>The Messenger</a:t>
            </a:r>
          </a:p>
          <a:p>
            <a:pPr marL="342900" indent="-342900">
              <a:buAutoNum type="arabicPeriod"/>
            </a:pPr>
            <a:endParaRPr lang="en-US" sz="3600" b="1" dirty="0"/>
          </a:p>
          <a:p>
            <a:pPr marL="342900" indent="-342900">
              <a:buAutoNum type="arabicPeriod"/>
            </a:pPr>
            <a:r>
              <a:rPr lang="en-US" sz="3600" b="1" dirty="0" smtClean="0"/>
              <a:t>The Mystery</a:t>
            </a:r>
          </a:p>
          <a:p>
            <a:pPr marL="342900" indent="-342900">
              <a:buAutoNum type="arabicPeriod"/>
            </a:pPr>
            <a:endParaRPr lang="en-US" sz="3600" b="1" dirty="0"/>
          </a:p>
        </p:txBody>
      </p:sp>
      <p:pic>
        <p:nvPicPr>
          <p:cNvPr id="10" name="Picture 3" descr="C:\Users\Dennis\AppData\Local\Microsoft\Windows\Temporary Internet Files\Content.IE5\CEOQSY5F\musica_60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705600" y="3276600"/>
            <a:ext cx="1933784" cy="206000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endParaRPr lang="en-US" smtClean="0"/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endParaRPr lang="en-US" smtClean="0"/>
          </a:p>
        </p:txBody>
      </p:sp>
      <p:pic>
        <p:nvPicPr>
          <p:cNvPr id="22532" name="Picture 4" descr="thumbnail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" y="-782638"/>
            <a:ext cx="9144000" cy="76200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533" name="Text Box 5"/>
          <p:cNvSpPr txBox="1">
            <a:spLocks noChangeArrowheads="1"/>
          </p:cNvSpPr>
          <p:nvPr/>
        </p:nvSpPr>
        <p:spPr bwMode="auto">
          <a:xfrm>
            <a:off x="1066800" y="-228600"/>
            <a:ext cx="5410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endParaRPr lang="en-US">
              <a:latin typeface="Arial" pitchFamily="34" charset="0"/>
            </a:endParaRPr>
          </a:p>
        </p:txBody>
      </p:sp>
      <p:sp>
        <p:nvSpPr>
          <p:cNvPr id="22534" name="TextBox 1"/>
          <p:cNvSpPr txBox="1">
            <a:spLocks noChangeArrowheads="1"/>
          </p:cNvSpPr>
          <p:nvPr/>
        </p:nvSpPr>
        <p:spPr bwMode="auto">
          <a:xfrm>
            <a:off x="981075" y="120650"/>
            <a:ext cx="6781800" cy="2554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/>
              <a:t>Eph. 3:14-21</a:t>
            </a:r>
          </a:p>
          <a:p>
            <a:r>
              <a:rPr lang="en-US" sz="3200"/>
              <a:t>1. To what does “for this reason” refer?</a:t>
            </a:r>
          </a:p>
          <a:p>
            <a:r>
              <a:rPr lang="en-US" sz="3200"/>
              <a:t>2. What are Paul’s four main requests?</a:t>
            </a:r>
          </a:p>
          <a:p>
            <a:r>
              <a:rPr lang="en-US" sz="3200"/>
              <a:t>	a. _____________(vs. 16, 18, 20)</a:t>
            </a:r>
          </a:p>
          <a:p>
            <a:endParaRPr lang="en-US" sz="3200"/>
          </a:p>
        </p:txBody>
      </p:sp>
      <p:pic>
        <p:nvPicPr>
          <p:cNvPr id="22535" name="Picture 4" descr="thumbnail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381000"/>
            <a:ext cx="9144000" cy="76200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xtBox 7"/>
          <p:cNvSpPr txBox="1"/>
          <p:nvPr/>
        </p:nvSpPr>
        <p:spPr>
          <a:xfrm>
            <a:off x="1066800" y="838200"/>
            <a:ext cx="5791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/>
              <a:t>Ephesians 3:1-21</a:t>
            </a:r>
            <a:endParaRPr lang="en-US" sz="3600" b="1" dirty="0"/>
          </a:p>
        </p:txBody>
      </p:sp>
      <p:sp>
        <p:nvSpPr>
          <p:cNvPr id="9" name="TextBox 8"/>
          <p:cNvSpPr txBox="1"/>
          <p:nvPr/>
        </p:nvSpPr>
        <p:spPr>
          <a:xfrm>
            <a:off x="1066800" y="1752600"/>
            <a:ext cx="548640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en-US" sz="3600" b="1" dirty="0" smtClean="0"/>
              <a:t>The Messenger</a:t>
            </a:r>
          </a:p>
          <a:p>
            <a:pPr marL="342900" indent="-342900">
              <a:buAutoNum type="arabicPeriod"/>
            </a:pPr>
            <a:endParaRPr lang="en-US" sz="3600" b="1" dirty="0"/>
          </a:p>
          <a:p>
            <a:pPr marL="342900" indent="-342900">
              <a:buAutoNum type="arabicPeriod"/>
            </a:pPr>
            <a:r>
              <a:rPr lang="en-US" sz="3600" b="1" dirty="0" smtClean="0"/>
              <a:t>The Mystery</a:t>
            </a:r>
          </a:p>
          <a:p>
            <a:pPr marL="342900" indent="-342900">
              <a:buAutoNum type="arabicPeriod"/>
            </a:pPr>
            <a:endParaRPr lang="en-US" sz="3600" b="1" dirty="0"/>
          </a:p>
          <a:p>
            <a:pPr marL="342900" indent="-342900">
              <a:buAutoNum type="arabicPeriod"/>
            </a:pPr>
            <a:r>
              <a:rPr lang="en-US" sz="3600" b="1" dirty="0" smtClean="0"/>
              <a:t>The </a:t>
            </a:r>
            <a:r>
              <a:rPr lang="en-US" sz="3600" b="1" dirty="0" smtClean="0"/>
              <a:t>Meaning</a:t>
            </a:r>
            <a:endParaRPr lang="en-US" sz="3600" b="1" dirty="0" smtClean="0"/>
          </a:p>
        </p:txBody>
      </p:sp>
      <p:pic>
        <p:nvPicPr>
          <p:cNvPr id="10" name="Picture 3" descr="C:\Users\Dennis\AppData\Local\Microsoft\Windows\Temporary Internet Files\Content.IE5\CEOQSY5F\musica_60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705600" y="3276600"/>
            <a:ext cx="1933784" cy="206000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endParaRPr lang="en-US" smtClean="0"/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endParaRPr lang="en-US" smtClean="0"/>
          </a:p>
        </p:txBody>
      </p:sp>
      <p:pic>
        <p:nvPicPr>
          <p:cNvPr id="22532" name="Picture 4" descr="thumbnail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" y="-782638"/>
            <a:ext cx="9144000" cy="76200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533" name="Text Box 5"/>
          <p:cNvSpPr txBox="1">
            <a:spLocks noChangeArrowheads="1"/>
          </p:cNvSpPr>
          <p:nvPr/>
        </p:nvSpPr>
        <p:spPr bwMode="auto">
          <a:xfrm>
            <a:off x="1066800" y="-228600"/>
            <a:ext cx="5410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endParaRPr lang="en-US">
              <a:latin typeface="Arial" pitchFamily="34" charset="0"/>
            </a:endParaRPr>
          </a:p>
        </p:txBody>
      </p:sp>
      <p:sp>
        <p:nvSpPr>
          <p:cNvPr id="22534" name="TextBox 1"/>
          <p:cNvSpPr txBox="1">
            <a:spLocks noChangeArrowheads="1"/>
          </p:cNvSpPr>
          <p:nvPr/>
        </p:nvSpPr>
        <p:spPr bwMode="auto">
          <a:xfrm>
            <a:off x="981075" y="120650"/>
            <a:ext cx="6781800" cy="2554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/>
              <a:t>Eph. 3:14-21</a:t>
            </a:r>
          </a:p>
          <a:p>
            <a:r>
              <a:rPr lang="en-US" sz="3200"/>
              <a:t>1. To what does “for this reason” refer?</a:t>
            </a:r>
          </a:p>
          <a:p>
            <a:r>
              <a:rPr lang="en-US" sz="3200"/>
              <a:t>2. What are Paul’s four main requests?</a:t>
            </a:r>
          </a:p>
          <a:p>
            <a:r>
              <a:rPr lang="en-US" sz="3200"/>
              <a:t>	a. _____________(vs. 16, 18, 20)</a:t>
            </a:r>
          </a:p>
          <a:p>
            <a:endParaRPr lang="en-US" sz="3200"/>
          </a:p>
        </p:txBody>
      </p:sp>
      <p:pic>
        <p:nvPicPr>
          <p:cNvPr id="22535" name="Picture 4" descr="thumbnail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381000"/>
            <a:ext cx="9144000" cy="76200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xtBox 7"/>
          <p:cNvSpPr txBox="1"/>
          <p:nvPr/>
        </p:nvSpPr>
        <p:spPr>
          <a:xfrm>
            <a:off x="1066800" y="838200"/>
            <a:ext cx="5791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/>
              <a:t>Ephesians 3:1-21</a:t>
            </a:r>
            <a:endParaRPr lang="en-US" sz="3600" b="1" dirty="0"/>
          </a:p>
        </p:txBody>
      </p:sp>
      <p:sp>
        <p:nvSpPr>
          <p:cNvPr id="9" name="TextBox 8"/>
          <p:cNvSpPr txBox="1"/>
          <p:nvPr/>
        </p:nvSpPr>
        <p:spPr>
          <a:xfrm>
            <a:off x="1066800" y="1752600"/>
            <a:ext cx="548640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en-US" sz="3600" b="1" dirty="0" smtClean="0"/>
              <a:t>The Messenger</a:t>
            </a:r>
          </a:p>
          <a:p>
            <a:pPr marL="342900" indent="-342900">
              <a:buAutoNum type="arabicPeriod"/>
            </a:pPr>
            <a:endParaRPr lang="en-US" sz="3600" b="1" dirty="0"/>
          </a:p>
          <a:p>
            <a:pPr marL="342900" indent="-342900">
              <a:buAutoNum type="arabicPeriod"/>
            </a:pPr>
            <a:r>
              <a:rPr lang="en-US" sz="3600" b="1" dirty="0" smtClean="0"/>
              <a:t>The Mystery</a:t>
            </a:r>
          </a:p>
          <a:p>
            <a:pPr marL="342900" indent="-342900">
              <a:buAutoNum type="arabicPeriod"/>
            </a:pPr>
            <a:endParaRPr lang="en-US" sz="3600" b="1" dirty="0"/>
          </a:p>
          <a:p>
            <a:pPr marL="342900" indent="-342900">
              <a:buAutoNum type="arabicPeriod"/>
            </a:pPr>
            <a:r>
              <a:rPr lang="en-US" sz="3600" b="1" dirty="0" smtClean="0"/>
              <a:t>The Meaning</a:t>
            </a:r>
          </a:p>
          <a:p>
            <a:pPr marL="342900" indent="-342900"/>
            <a:endParaRPr lang="en-US" sz="3600" b="1" dirty="0" smtClean="0"/>
          </a:p>
          <a:p>
            <a:pPr marL="342900" indent="-342900"/>
            <a:r>
              <a:rPr lang="en-US" sz="3600" b="1" dirty="0" smtClean="0"/>
              <a:t>Paul’s Prayer</a:t>
            </a:r>
            <a:endParaRPr lang="en-US" sz="3600" b="1" dirty="0"/>
          </a:p>
        </p:txBody>
      </p:sp>
      <p:pic>
        <p:nvPicPr>
          <p:cNvPr id="10" name="Picture 3" descr="C:\Users\Dennis\AppData\Local\Microsoft\Windows\Temporary Internet Files\Content.IE5\CEOQSY5F\musica_60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705600" y="3276600"/>
            <a:ext cx="1933784" cy="206000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pic>
        <p:nvPicPr>
          <p:cNvPr id="4100" name="Picture 4" descr="thumbnail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01" name="Text Box 5"/>
          <p:cNvSpPr txBox="1">
            <a:spLocks noChangeArrowheads="1"/>
          </p:cNvSpPr>
          <p:nvPr/>
        </p:nvSpPr>
        <p:spPr bwMode="auto">
          <a:xfrm>
            <a:off x="609600" y="762000"/>
            <a:ext cx="6400800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742950" indent="-742950" algn="ctr"/>
            <a:r>
              <a:rPr lang="en-US" sz="4000" b="1" dirty="0" smtClean="0"/>
              <a:t>“</a:t>
            </a:r>
            <a:r>
              <a:rPr lang="en-US" sz="4400" b="1" i="1" dirty="0" smtClean="0"/>
              <a:t>A Song of Mystery</a:t>
            </a:r>
            <a:r>
              <a:rPr lang="en-US" sz="4000" b="1" i="1" dirty="0" smtClean="0"/>
              <a:t>”</a:t>
            </a:r>
            <a:endParaRPr lang="en-US" sz="4000" b="1" dirty="0" smtClean="0"/>
          </a:p>
        </p:txBody>
      </p:sp>
      <p:sp>
        <p:nvSpPr>
          <p:cNvPr id="4102" name="Rectangle 6"/>
          <p:cNvSpPr>
            <a:spLocks noChangeArrowheads="1"/>
          </p:cNvSpPr>
          <p:nvPr/>
        </p:nvSpPr>
        <p:spPr bwMode="auto">
          <a:xfrm>
            <a:off x="990600" y="3657600"/>
            <a:ext cx="7696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pic>
        <p:nvPicPr>
          <p:cNvPr id="2051" name="Picture 3" descr="C:\Users\Dennis\AppData\Local\Microsoft\Windows\Temporary Internet Files\Content.IE5\CEOQSY5F\musica_60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5800" y="3352800"/>
            <a:ext cx="1933784" cy="2060006"/>
          </a:xfrm>
          <a:prstGeom prst="rect">
            <a:avLst/>
          </a:prstGeom>
          <a:noFill/>
        </p:spPr>
      </p:pic>
      <p:sp>
        <p:nvSpPr>
          <p:cNvPr id="9" name="TextBox 8"/>
          <p:cNvSpPr txBox="1"/>
          <p:nvPr/>
        </p:nvSpPr>
        <p:spPr>
          <a:xfrm>
            <a:off x="2362200" y="2133600"/>
            <a:ext cx="5791200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 smtClean="0"/>
              <a:t>Application </a:t>
            </a:r>
          </a:p>
          <a:p>
            <a:r>
              <a:rPr lang="en-US" sz="4400" b="1" dirty="0" smtClean="0"/>
              <a:t>   to our lives…</a:t>
            </a:r>
          </a:p>
          <a:p>
            <a:r>
              <a:rPr lang="en-US" sz="4400" b="1" dirty="0" smtClean="0"/>
              <a:t>   to  our church…</a:t>
            </a:r>
          </a:p>
          <a:p>
            <a:r>
              <a:rPr lang="en-US" sz="4400" b="1" dirty="0" smtClean="0"/>
              <a:t>   to our community…</a:t>
            </a:r>
          </a:p>
          <a:p>
            <a:endParaRPr lang="en-US" sz="4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endParaRPr lang="en-US" smtClean="0"/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endParaRPr lang="en-US" smtClean="0"/>
          </a:p>
        </p:txBody>
      </p:sp>
      <p:pic>
        <p:nvPicPr>
          <p:cNvPr id="22532" name="Picture 4" descr="thumbnail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" y="-782638"/>
            <a:ext cx="9144000" cy="76200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533" name="Text Box 5"/>
          <p:cNvSpPr txBox="1">
            <a:spLocks noChangeArrowheads="1"/>
          </p:cNvSpPr>
          <p:nvPr/>
        </p:nvSpPr>
        <p:spPr bwMode="auto">
          <a:xfrm>
            <a:off x="1066800" y="-228600"/>
            <a:ext cx="5410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endParaRPr lang="en-US">
              <a:latin typeface="Arial" pitchFamily="34" charset="0"/>
            </a:endParaRPr>
          </a:p>
        </p:txBody>
      </p:sp>
      <p:sp>
        <p:nvSpPr>
          <p:cNvPr id="22534" name="TextBox 1"/>
          <p:cNvSpPr txBox="1">
            <a:spLocks noChangeArrowheads="1"/>
          </p:cNvSpPr>
          <p:nvPr/>
        </p:nvSpPr>
        <p:spPr bwMode="auto">
          <a:xfrm>
            <a:off x="981075" y="120650"/>
            <a:ext cx="6781800" cy="2554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/>
              <a:t>Eph. 3:14-21</a:t>
            </a:r>
          </a:p>
          <a:p>
            <a:r>
              <a:rPr lang="en-US" sz="3200"/>
              <a:t>1. To what does “for this reason” refer?</a:t>
            </a:r>
          </a:p>
          <a:p>
            <a:r>
              <a:rPr lang="en-US" sz="3200"/>
              <a:t>2. What are Paul’s four main requests?</a:t>
            </a:r>
          </a:p>
          <a:p>
            <a:r>
              <a:rPr lang="en-US" sz="3200"/>
              <a:t>	a. _____________(vs. 16, 18, 20)</a:t>
            </a:r>
          </a:p>
          <a:p>
            <a:endParaRPr lang="en-US" sz="3200"/>
          </a:p>
        </p:txBody>
      </p:sp>
      <p:pic>
        <p:nvPicPr>
          <p:cNvPr id="22535" name="Picture 4" descr="thumbnail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457200"/>
            <a:ext cx="9144000" cy="76200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pic>
        <p:nvPicPr>
          <p:cNvPr id="3076" name="Picture 4" descr="thumbnail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400050"/>
            <a:ext cx="9677400" cy="725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5"/>
          <p:cNvSpPr txBox="1"/>
          <p:nvPr/>
        </p:nvSpPr>
        <p:spPr>
          <a:xfrm>
            <a:off x="1295400" y="1219200"/>
            <a:ext cx="57912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i="1" dirty="0" smtClean="0"/>
              <a:t>“</a:t>
            </a:r>
            <a:r>
              <a:rPr lang="en-US" sz="5400" b="1" i="1" dirty="0" smtClean="0"/>
              <a:t>PURE MUSIC</a:t>
            </a:r>
            <a:r>
              <a:rPr lang="en-US" sz="5400" i="1" dirty="0" smtClean="0"/>
              <a:t>”</a:t>
            </a:r>
            <a:endParaRPr lang="en-US" sz="5400" i="1" dirty="0"/>
          </a:p>
        </p:txBody>
      </p:sp>
      <p:pic>
        <p:nvPicPr>
          <p:cNvPr id="1026" name="Picture 2" descr="C:\Users\Dennis\AppData\Local\Microsoft\Windows\Temporary Internet Files\Content.IE5\CEOQSY5F\musica_60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51798">
            <a:off x="1291086" y="2353289"/>
            <a:ext cx="3122197" cy="3325989"/>
          </a:xfrm>
          <a:prstGeom prst="rect">
            <a:avLst/>
          </a:prstGeom>
          <a:noFill/>
        </p:spPr>
      </p:pic>
      <p:sp>
        <p:nvSpPr>
          <p:cNvPr id="8" name="TextBox 7"/>
          <p:cNvSpPr txBox="1"/>
          <p:nvPr/>
        </p:nvSpPr>
        <p:spPr>
          <a:xfrm>
            <a:off x="5257800" y="2362200"/>
            <a:ext cx="3505200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i="1" dirty="0" smtClean="0"/>
              <a:t>Truth That Sings; </a:t>
            </a:r>
          </a:p>
          <a:p>
            <a:pPr algn="ctr"/>
            <a:r>
              <a:rPr lang="en-US" sz="4400" b="1" i="1" dirty="0" smtClean="0"/>
              <a:t>Doctrine Set to Music</a:t>
            </a:r>
            <a:endParaRPr lang="en-US" sz="4400" b="1" i="1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pic>
        <p:nvPicPr>
          <p:cNvPr id="4100" name="Picture 4" descr="thumbnail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02" name="Rectangle 6"/>
          <p:cNvSpPr>
            <a:spLocks noChangeArrowheads="1"/>
          </p:cNvSpPr>
          <p:nvPr/>
        </p:nvSpPr>
        <p:spPr bwMode="auto">
          <a:xfrm>
            <a:off x="990600" y="3657600"/>
            <a:ext cx="7696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pic>
        <p:nvPicPr>
          <p:cNvPr id="2051" name="Picture 3" descr="C:\Users\Dennis\AppData\Local\Microsoft\Windows\Temporary Internet Files\Content.IE5\CEOQSY5F\musica_60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943600" y="3810000"/>
            <a:ext cx="1933784" cy="2060006"/>
          </a:xfrm>
          <a:prstGeom prst="rect">
            <a:avLst/>
          </a:prstGeom>
          <a:noFill/>
        </p:spPr>
      </p:pic>
      <p:sp>
        <p:nvSpPr>
          <p:cNvPr id="12" name="TextBox 11"/>
          <p:cNvSpPr txBox="1"/>
          <p:nvPr/>
        </p:nvSpPr>
        <p:spPr>
          <a:xfrm>
            <a:off x="1143000" y="1143000"/>
            <a:ext cx="4038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i="1" dirty="0" smtClean="0"/>
              <a:t>“</a:t>
            </a:r>
            <a:r>
              <a:rPr lang="en-US" sz="4400" b="1" i="1" dirty="0" smtClean="0"/>
              <a:t>PURE MUSIC</a:t>
            </a:r>
            <a:r>
              <a:rPr lang="en-US" sz="4400" i="1" dirty="0" smtClean="0"/>
              <a:t>”</a:t>
            </a:r>
            <a:endParaRPr lang="en-US" sz="4400" i="1" dirty="0"/>
          </a:p>
        </p:txBody>
      </p:sp>
      <p:sp>
        <p:nvSpPr>
          <p:cNvPr id="13" name="TextBox 12"/>
          <p:cNvSpPr txBox="1"/>
          <p:nvPr/>
        </p:nvSpPr>
        <p:spPr>
          <a:xfrm>
            <a:off x="1066800" y="2209800"/>
            <a:ext cx="541020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/>
              <a:t>Ch.1  A Song of Purpose</a:t>
            </a:r>
          </a:p>
          <a:p>
            <a:r>
              <a:rPr lang="en-US" sz="3600" b="1" dirty="0" smtClean="0"/>
              <a:t>Ch. 2 A Song of Grace</a:t>
            </a:r>
          </a:p>
          <a:p>
            <a:r>
              <a:rPr lang="en-US" sz="3600" b="1" dirty="0" smtClean="0"/>
              <a:t>Ch. 3 A Song of Mystery</a:t>
            </a:r>
          </a:p>
          <a:p>
            <a:r>
              <a:rPr lang="en-US" sz="3600" b="1" dirty="0" smtClean="0"/>
              <a:t>Ch. 4 A Song of Unity</a:t>
            </a:r>
          </a:p>
          <a:p>
            <a:r>
              <a:rPr lang="en-US" sz="3600" b="1" dirty="0" smtClean="0"/>
              <a:t>Ch. 5 A Song of Love 1</a:t>
            </a:r>
          </a:p>
          <a:p>
            <a:r>
              <a:rPr lang="en-US" sz="3600" b="1" dirty="0" smtClean="0"/>
              <a:t>Ch. 6 A Song of Love 2</a:t>
            </a:r>
            <a:endParaRPr lang="en-US" sz="3600" b="1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endParaRPr lang="en-US" smtClean="0"/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endParaRPr lang="en-US" smtClean="0"/>
          </a:p>
        </p:txBody>
      </p:sp>
      <p:pic>
        <p:nvPicPr>
          <p:cNvPr id="22532" name="Picture 4" descr="thumbnail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" y="-782638"/>
            <a:ext cx="9144000" cy="76200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533" name="Text Box 5"/>
          <p:cNvSpPr txBox="1">
            <a:spLocks noChangeArrowheads="1"/>
          </p:cNvSpPr>
          <p:nvPr/>
        </p:nvSpPr>
        <p:spPr bwMode="auto">
          <a:xfrm>
            <a:off x="1066800" y="-228600"/>
            <a:ext cx="5410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endParaRPr lang="en-US">
              <a:latin typeface="Arial" pitchFamily="34" charset="0"/>
            </a:endParaRPr>
          </a:p>
        </p:txBody>
      </p:sp>
      <p:sp>
        <p:nvSpPr>
          <p:cNvPr id="22534" name="TextBox 1"/>
          <p:cNvSpPr txBox="1">
            <a:spLocks noChangeArrowheads="1"/>
          </p:cNvSpPr>
          <p:nvPr/>
        </p:nvSpPr>
        <p:spPr bwMode="auto">
          <a:xfrm>
            <a:off x="981075" y="120650"/>
            <a:ext cx="6781800" cy="2554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/>
              <a:t>Eph. 3:14-21</a:t>
            </a:r>
          </a:p>
          <a:p>
            <a:r>
              <a:rPr lang="en-US" sz="3200"/>
              <a:t>1. To what does “for this reason” refer?</a:t>
            </a:r>
          </a:p>
          <a:p>
            <a:r>
              <a:rPr lang="en-US" sz="3200"/>
              <a:t>2. What are Paul’s four main requests?</a:t>
            </a:r>
          </a:p>
          <a:p>
            <a:r>
              <a:rPr lang="en-US" sz="3200"/>
              <a:t>	a. _____________(vs. 16, 18, 20)</a:t>
            </a:r>
          </a:p>
          <a:p>
            <a:endParaRPr lang="en-US" sz="3200"/>
          </a:p>
        </p:txBody>
      </p:sp>
      <p:pic>
        <p:nvPicPr>
          <p:cNvPr id="22535" name="Picture 4" descr="thumbnail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381000"/>
            <a:ext cx="9144000" cy="76200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xtBox 7"/>
          <p:cNvSpPr txBox="1"/>
          <p:nvPr/>
        </p:nvSpPr>
        <p:spPr>
          <a:xfrm>
            <a:off x="1066800" y="381000"/>
            <a:ext cx="548640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smtClean="0">
                <a:latin typeface="Arial" pitchFamily="34" charset="0"/>
                <a:cs typeface="Arial" pitchFamily="34" charset="0"/>
              </a:rPr>
              <a:t>Ephesians 3</a:t>
            </a:r>
          </a:p>
          <a:p>
            <a:pPr algn="ctr"/>
            <a:r>
              <a:rPr lang="en-US" sz="4000" b="1" dirty="0" smtClean="0">
                <a:latin typeface="Arial" pitchFamily="34" charset="0"/>
                <a:cs typeface="Arial" pitchFamily="34" charset="0"/>
              </a:rPr>
              <a:t>Pure Music: </a:t>
            </a:r>
          </a:p>
          <a:p>
            <a:pPr algn="ctr"/>
            <a:r>
              <a:rPr lang="en-US" sz="4000" b="1" dirty="0" smtClean="0">
                <a:latin typeface="Arial" pitchFamily="34" charset="0"/>
                <a:cs typeface="Arial" pitchFamily="34" charset="0"/>
              </a:rPr>
              <a:t>Our singing and dancing over God making his mystery known. 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9" name="Picture 3" descr="C:\Users\Dennis\AppData\Local\Microsoft\Windows\Temporary Internet Files\Content.IE5\CEOQSY5F\musica_60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562600" y="3978724"/>
            <a:ext cx="2702855" cy="2879276"/>
          </a:xfrm>
          <a:prstGeom prst="rect">
            <a:avLst/>
          </a:prstGeom>
          <a:noFill/>
        </p:spPr>
      </p:pic>
      <p:pic>
        <p:nvPicPr>
          <p:cNvPr id="10" name="Picture 9" descr="dancing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905000" y="4343400"/>
            <a:ext cx="3352800" cy="251460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Another-Day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381762"/>
            <a:ext cx="9144000" cy="6094476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endParaRPr lang="en-US" smtClean="0"/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endParaRPr lang="en-US" smtClean="0"/>
          </a:p>
        </p:txBody>
      </p:sp>
      <p:pic>
        <p:nvPicPr>
          <p:cNvPr id="22532" name="Picture 4" descr="thumbnail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" y="-782638"/>
            <a:ext cx="9144000" cy="76200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533" name="Text Box 5"/>
          <p:cNvSpPr txBox="1">
            <a:spLocks noChangeArrowheads="1"/>
          </p:cNvSpPr>
          <p:nvPr/>
        </p:nvSpPr>
        <p:spPr bwMode="auto">
          <a:xfrm>
            <a:off x="1066800" y="-228600"/>
            <a:ext cx="5410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endParaRPr lang="en-US">
              <a:latin typeface="Arial" pitchFamily="34" charset="0"/>
            </a:endParaRPr>
          </a:p>
        </p:txBody>
      </p:sp>
      <p:sp>
        <p:nvSpPr>
          <p:cNvPr id="22534" name="TextBox 1"/>
          <p:cNvSpPr txBox="1">
            <a:spLocks noChangeArrowheads="1"/>
          </p:cNvSpPr>
          <p:nvPr/>
        </p:nvSpPr>
        <p:spPr bwMode="auto">
          <a:xfrm>
            <a:off x="981075" y="120650"/>
            <a:ext cx="6781800" cy="2554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/>
              <a:t>Eph. 3:14-21</a:t>
            </a:r>
          </a:p>
          <a:p>
            <a:r>
              <a:rPr lang="en-US" sz="3200"/>
              <a:t>1. To what does “for this reason” refer?</a:t>
            </a:r>
          </a:p>
          <a:p>
            <a:r>
              <a:rPr lang="en-US" sz="3200"/>
              <a:t>2. What are Paul’s four main requests?</a:t>
            </a:r>
          </a:p>
          <a:p>
            <a:r>
              <a:rPr lang="en-US" sz="3200"/>
              <a:t>	a. _____________(vs. 16, 18, 20)</a:t>
            </a:r>
          </a:p>
          <a:p>
            <a:endParaRPr lang="en-US" sz="3200"/>
          </a:p>
        </p:txBody>
      </p:sp>
      <p:pic>
        <p:nvPicPr>
          <p:cNvPr id="22535" name="Picture 4" descr="thumbnail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762001"/>
            <a:ext cx="9144000" cy="76200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3" descr="C:\Users\Dennis\AppData\Local\Microsoft\Windows\Temporary Internet Files\Content.IE5\CEOQSY5F\musica_60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19800" y="2514600"/>
            <a:ext cx="2702855" cy="2879276"/>
          </a:xfrm>
          <a:prstGeom prst="rect">
            <a:avLst/>
          </a:prstGeom>
          <a:noFill/>
        </p:spPr>
      </p:pic>
      <p:sp>
        <p:nvSpPr>
          <p:cNvPr id="9" name="TextBox 8"/>
          <p:cNvSpPr txBox="1"/>
          <p:nvPr/>
        </p:nvSpPr>
        <p:spPr>
          <a:xfrm>
            <a:off x="990600" y="609600"/>
            <a:ext cx="51816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i="1" dirty="0" smtClean="0"/>
              <a:t>The Messenger </a:t>
            </a:r>
            <a:r>
              <a:rPr lang="en-US" sz="3600" b="1" dirty="0" smtClean="0"/>
              <a:t>– Paul A. - jazz piano teacher</a:t>
            </a:r>
          </a:p>
          <a:p>
            <a:endParaRPr lang="en-US" sz="3600" b="1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endParaRPr lang="en-US" smtClean="0"/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endParaRPr lang="en-US" smtClean="0"/>
          </a:p>
        </p:txBody>
      </p:sp>
      <p:pic>
        <p:nvPicPr>
          <p:cNvPr id="22532" name="Picture 4" descr="thumbnail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" y="-782638"/>
            <a:ext cx="9144000" cy="76200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533" name="Text Box 5"/>
          <p:cNvSpPr txBox="1">
            <a:spLocks noChangeArrowheads="1"/>
          </p:cNvSpPr>
          <p:nvPr/>
        </p:nvSpPr>
        <p:spPr bwMode="auto">
          <a:xfrm>
            <a:off x="1066800" y="-228600"/>
            <a:ext cx="5410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endParaRPr lang="en-US">
              <a:latin typeface="Arial" pitchFamily="34" charset="0"/>
            </a:endParaRPr>
          </a:p>
        </p:txBody>
      </p:sp>
      <p:sp>
        <p:nvSpPr>
          <p:cNvPr id="22534" name="TextBox 1"/>
          <p:cNvSpPr txBox="1">
            <a:spLocks noChangeArrowheads="1"/>
          </p:cNvSpPr>
          <p:nvPr/>
        </p:nvSpPr>
        <p:spPr bwMode="auto">
          <a:xfrm>
            <a:off x="981075" y="120650"/>
            <a:ext cx="6781800" cy="2554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/>
              <a:t>Eph. 3:14-21</a:t>
            </a:r>
          </a:p>
          <a:p>
            <a:r>
              <a:rPr lang="en-US" sz="3200"/>
              <a:t>1. To what does “for this reason” refer?</a:t>
            </a:r>
          </a:p>
          <a:p>
            <a:r>
              <a:rPr lang="en-US" sz="3200"/>
              <a:t>2. What are Paul’s four main requests?</a:t>
            </a:r>
          </a:p>
          <a:p>
            <a:r>
              <a:rPr lang="en-US" sz="3200"/>
              <a:t>	a. _____________(vs. 16, 18, 20)</a:t>
            </a:r>
          </a:p>
          <a:p>
            <a:endParaRPr lang="en-US" sz="3200"/>
          </a:p>
        </p:txBody>
      </p:sp>
      <p:pic>
        <p:nvPicPr>
          <p:cNvPr id="22535" name="Picture 4" descr="thumbnail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762001"/>
            <a:ext cx="9144000" cy="76200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3" descr="C:\Users\Dennis\AppData\Local\Microsoft\Windows\Temporary Internet Files\Content.IE5\CEOQSY5F\musica_60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19800" y="2514600"/>
            <a:ext cx="2702855" cy="2879276"/>
          </a:xfrm>
          <a:prstGeom prst="rect">
            <a:avLst/>
          </a:prstGeom>
          <a:noFill/>
        </p:spPr>
      </p:pic>
      <p:sp>
        <p:nvSpPr>
          <p:cNvPr id="9" name="TextBox 8"/>
          <p:cNvSpPr txBox="1"/>
          <p:nvPr/>
        </p:nvSpPr>
        <p:spPr>
          <a:xfrm>
            <a:off x="990600" y="609600"/>
            <a:ext cx="518160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i="1" dirty="0" smtClean="0"/>
              <a:t>The Messenger </a:t>
            </a:r>
            <a:r>
              <a:rPr lang="en-US" sz="3600" b="1" dirty="0" smtClean="0"/>
              <a:t>– Paul A. - jazz piano teacher</a:t>
            </a:r>
          </a:p>
          <a:p>
            <a:endParaRPr lang="en-US" sz="3600" b="1" dirty="0"/>
          </a:p>
          <a:p>
            <a:r>
              <a:rPr lang="en-US" sz="3600" b="1" i="1" dirty="0" smtClean="0"/>
              <a:t>The Mystery </a:t>
            </a:r>
            <a:r>
              <a:rPr lang="en-US" sz="3600" b="1" dirty="0" smtClean="0"/>
              <a:t>– riffs, runs and vamps Paul revealed</a:t>
            </a:r>
          </a:p>
          <a:p>
            <a:endParaRPr lang="en-US" sz="3600" b="1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endParaRPr lang="en-US" smtClean="0"/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endParaRPr lang="en-US" smtClean="0"/>
          </a:p>
        </p:txBody>
      </p:sp>
      <p:pic>
        <p:nvPicPr>
          <p:cNvPr id="22532" name="Picture 4" descr="thumbnail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" y="-782638"/>
            <a:ext cx="9144000" cy="76200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533" name="Text Box 5"/>
          <p:cNvSpPr txBox="1">
            <a:spLocks noChangeArrowheads="1"/>
          </p:cNvSpPr>
          <p:nvPr/>
        </p:nvSpPr>
        <p:spPr bwMode="auto">
          <a:xfrm>
            <a:off x="1066800" y="-228600"/>
            <a:ext cx="5410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endParaRPr lang="en-US">
              <a:latin typeface="Arial" pitchFamily="34" charset="0"/>
            </a:endParaRPr>
          </a:p>
        </p:txBody>
      </p:sp>
      <p:sp>
        <p:nvSpPr>
          <p:cNvPr id="22534" name="TextBox 1"/>
          <p:cNvSpPr txBox="1">
            <a:spLocks noChangeArrowheads="1"/>
          </p:cNvSpPr>
          <p:nvPr/>
        </p:nvSpPr>
        <p:spPr bwMode="auto">
          <a:xfrm>
            <a:off x="981075" y="120650"/>
            <a:ext cx="6781800" cy="2554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/>
              <a:t>Eph. 3:14-21</a:t>
            </a:r>
          </a:p>
          <a:p>
            <a:r>
              <a:rPr lang="en-US" sz="3200"/>
              <a:t>1. To what does “for this reason” refer?</a:t>
            </a:r>
          </a:p>
          <a:p>
            <a:r>
              <a:rPr lang="en-US" sz="3200"/>
              <a:t>2. What are Paul’s four main requests?</a:t>
            </a:r>
          </a:p>
          <a:p>
            <a:r>
              <a:rPr lang="en-US" sz="3200"/>
              <a:t>	a. _____________(vs. 16, 18, 20)</a:t>
            </a:r>
          </a:p>
          <a:p>
            <a:endParaRPr lang="en-US" sz="3200"/>
          </a:p>
        </p:txBody>
      </p:sp>
      <p:pic>
        <p:nvPicPr>
          <p:cNvPr id="22535" name="Picture 4" descr="thumbnail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762001"/>
            <a:ext cx="9144000" cy="76200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3" descr="C:\Users\Dennis\AppData\Local\Microsoft\Windows\Temporary Internet Files\Content.IE5\CEOQSY5F\musica_60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19800" y="2514600"/>
            <a:ext cx="2702855" cy="2879276"/>
          </a:xfrm>
          <a:prstGeom prst="rect">
            <a:avLst/>
          </a:prstGeom>
          <a:noFill/>
        </p:spPr>
      </p:pic>
      <p:sp>
        <p:nvSpPr>
          <p:cNvPr id="9" name="TextBox 8"/>
          <p:cNvSpPr txBox="1"/>
          <p:nvPr/>
        </p:nvSpPr>
        <p:spPr>
          <a:xfrm>
            <a:off x="990600" y="609600"/>
            <a:ext cx="5181600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i="1" dirty="0" smtClean="0"/>
              <a:t>The Messenger </a:t>
            </a:r>
            <a:r>
              <a:rPr lang="en-US" sz="3600" b="1" dirty="0" smtClean="0"/>
              <a:t>– Paul A. - jazz piano teacher</a:t>
            </a:r>
          </a:p>
          <a:p>
            <a:endParaRPr lang="en-US" sz="3600" b="1" dirty="0"/>
          </a:p>
          <a:p>
            <a:r>
              <a:rPr lang="en-US" sz="3600" b="1" i="1" dirty="0" smtClean="0"/>
              <a:t>The Mystery </a:t>
            </a:r>
            <a:r>
              <a:rPr lang="en-US" sz="3600" b="1" dirty="0" smtClean="0"/>
              <a:t>– riffs, runs and vamps Paul revealed</a:t>
            </a:r>
          </a:p>
          <a:p>
            <a:endParaRPr lang="en-US" sz="3600" b="1" dirty="0"/>
          </a:p>
          <a:p>
            <a:r>
              <a:rPr lang="en-US" sz="3600" b="1" i="1" dirty="0" smtClean="0"/>
              <a:t>The Meaning </a:t>
            </a:r>
            <a:r>
              <a:rPr lang="en-US" sz="3600" b="1" dirty="0" smtClean="0"/>
              <a:t>– finally playing a very amateur version of jazz piano</a:t>
            </a:r>
            <a:endParaRPr lang="en-US" sz="3600" b="1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endParaRPr lang="en-US" smtClean="0"/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endParaRPr lang="en-US" smtClean="0"/>
          </a:p>
        </p:txBody>
      </p:sp>
      <p:pic>
        <p:nvPicPr>
          <p:cNvPr id="22532" name="Picture 4" descr="thumbnail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" y="-782638"/>
            <a:ext cx="9144000" cy="76200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533" name="Text Box 5"/>
          <p:cNvSpPr txBox="1">
            <a:spLocks noChangeArrowheads="1"/>
          </p:cNvSpPr>
          <p:nvPr/>
        </p:nvSpPr>
        <p:spPr bwMode="auto">
          <a:xfrm>
            <a:off x="1066800" y="-228600"/>
            <a:ext cx="5410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endParaRPr lang="en-US">
              <a:latin typeface="Arial" pitchFamily="34" charset="0"/>
            </a:endParaRPr>
          </a:p>
        </p:txBody>
      </p:sp>
      <p:sp>
        <p:nvSpPr>
          <p:cNvPr id="22534" name="TextBox 1"/>
          <p:cNvSpPr txBox="1">
            <a:spLocks noChangeArrowheads="1"/>
          </p:cNvSpPr>
          <p:nvPr/>
        </p:nvSpPr>
        <p:spPr bwMode="auto">
          <a:xfrm>
            <a:off x="981075" y="120650"/>
            <a:ext cx="6781800" cy="2554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/>
              <a:t>Eph. 3:14-21</a:t>
            </a:r>
          </a:p>
          <a:p>
            <a:r>
              <a:rPr lang="en-US" sz="3200"/>
              <a:t>1. To what does “for this reason” refer?</a:t>
            </a:r>
          </a:p>
          <a:p>
            <a:r>
              <a:rPr lang="en-US" sz="3200"/>
              <a:t>2. What are Paul’s four main requests?</a:t>
            </a:r>
          </a:p>
          <a:p>
            <a:r>
              <a:rPr lang="en-US" sz="3200"/>
              <a:t>	a. _____________(vs. 16, 18, 20)</a:t>
            </a:r>
          </a:p>
          <a:p>
            <a:endParaRPr lang="en-US" sz="3200"/>
          </a:p>
        </p:txBody>
      </p:sp>
      <p:pic>
        <p:nvPicPr>
          <p:cNvPr id="22535" name="Picture 4" descr="thumbnail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381000"/>
            <a:ext cx="9144000" cy="76200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xtBox 7"/>
          <p:cNvSpPr txBox="1"/>
          <p:nvPr/>
        </p:nvSpPr>
        <p:spPr>
          <a:xfrm>
            <a:off x="1066800" y="838200"/>
            <a:ext cx="5791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/>
              <a:t>Ephesians 3:1-21</a:t>
            </a:r>
            <a:endParaRPr lang="en-US" sz="3600" b="1" dirty="0"/>
          </a:p>
        </p:txBody>
      </p:sp>
      <p:sp>
        <p:nvSpPr>
          <p:cNvPr id="9" name="TextBox 8"/>
          <p:cNvSpPr txBox="1"/>
          <p:nvPr/>
        </p:nvSpPr>
        <p:spPr>
          <a:xfrm>
            <a:off x="1066800" y="1752600"/>
            <a:ext cx="54864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en-US" sz="3600" b="1" dirty="0" smtClean="0"/>
              <a:t>The Messenger</a:t>
            </a:r>
          </a:p>
          <a:p>
            <a:pPr marL="342900" indent="-342900">
              <a:buAutoNum type="arabicPeriod"/>
            </a:pPr>
            <a:endParaRPr lang="en-US" sz="3600" b="1" dirty="0"/>
          </a:p>
        </p:txBody>
      </p:sp>
      <p:pic>
        <p:nvPicPr>
          <p:cNvPr id="10" name="Picture 3" descr="C:\Users\Dennis\AppData\Local\Microsoft\Windows\Temporary Internet Files\Content.IE5\CEOQSY5F\musica_60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705600" y="3276600"/>
            <a:ext cx="1933784" cy="206000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1663</TotalTime>
  <Words>402</Words>
  <Application>Microsoft Office PowerPoint</Application>
  <PresentationFormat>On-screen Show (4:3)</PresentationFormat>
  <Paragraphs>83</Paragraphs>
  <Slides>14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Dennis</dc:creator>
  <cp:lastModifiedBy>projector</cp:lastModifiedBy>
  <cp:revision>31</cp:revision>
  <dcterms:created xsi:type="dcterms:W3CDTF">2017-05-16T00:18:03Z</dcterms:created>
  <dcterms:modified xsi:type="dcterms:W3CDTF">2017-05-21T16:08:31Z</dcterms:modified>
</cp:coreProperties>
</file>