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9" r:id="rId2"/>
    <p:sldId id="260" r:id="rId3"/>
    <p:sldId id="261" r:id="rId4"/>
    <p:sldId id="262" r:id="rId5"/>
    <p:sldId id="263" r:id="rId6"/>
    <p:sldId id="268" r:id="rId7"/>
    <p:sldId id="269" r:id="rId8"/>
    <p:sldId id="270" r:id="rId9"/>
    <p:sldId id="264" r:id="rId10"/>
    <p:sldId id="271" r:id="rId11"/>
    <p:sldId id="272" r:id="rId12"/>
    <p:sldId id="273" r:id="rId13"/>
    <p:sldId id="265" r:id="rId14"/>
    <p:sldId id="266" r:id="rId15"/>
    <p:sldId id="274" r:id="rId16"/>
    <p:sldId id="275" r:id="rId17"/>
    <p:sldId id="276" r:id="rId18"/>
    <p:sldId id="277" r:id="rId19"/>
    <p:sldId id="289" r:id="rId20"/>
    <p:sldId id="281" r:id="rId21"/>
    <p:sldId id="267" r:id="rId22"/>
    <p:sldId id="280" r:id="rId23"/>
    <p:sldId id="279" r:id="rId24"/>
    <p:sldId id="282" r:id="rId25"/>
    <p:sldId id="283" r:id="rId26"/>
    <p:sldId id="288" r:id="rId27"/>
    <p:sldId id="287" r:id="rId28"/>
    <p:sldId id="284" r:id="rId29"/>
    <p:sldId id="285"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2958" autoAdjust="0"/>
  </p:normalViewPr>
  <p:slideViewPr>
    <p:cSldViewPr>
      <p:cViewPr varScale="1">
        <p:scale>
          <a:sx n="101" d="100"/>
          <a:sy n="101" d="100"/>
        </p:scale>
        <p:origin x="-84" y="-480"/>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2F9EB7-70FF-49F8-991B-9FF42F1D3227}" type="datetimeFigureOut">
              <a:rPr lang="en-US" smtClean="0"/>
              <a:pPr/>
              <a:t>3/26/2017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C1EC51-2884-4E80-9C20-99B418223CE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3677A1-0891-4C49-8240-8F172D378C2A}" type="datetimeFigureOut">
              <a:rPr lang="en-US" smtClean="0"/>
              <a:pPr/>
              <a:t>3/26/2017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6C0C4-09A8-45AA-99EE-C4AA2F03319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6C0401-2776-43E9-8D12-865D21D1B961}" type="datetimeFigureOut">
              <a:rPr lang="en-US" smtClean="0"/>
              <a:pPr/>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C0401-2776-43E9-8D12-865D21D1B961}" type="datetimeFigureOut">
              <a:rPr lang="en-US" smtClean="0"/>
              <a:pPr/>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C0401-2776-43E9-8D12-865D21D1B961}" type="datetimeFigureOut">
              <a:rPr lang="en-US" smtClean="0"/>
              <a:pPr/>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C0401-2776-43E9-8D12-865D21D1B961}" type="datetimeFigureOut">
              <a:rPr lang="en-US" smtClean="0"/>
              <a:pPr/>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6C0401-2776-43E9-8D12-865D21D1B961}" type="datetimeFigureOut">
              <a:rPr lang="en-US" smtClean="0"/>
              <a:pPr/>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6C0401-2776-43E9-8D12-865D21D1B961}" type="datetimeFigureOut">
              <a:rPr lang="en-US" smtClean="0"/>
              <a:pPr/>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6C0401-2776-43E9-8D12-865D21D1B961}" type="datetimeFigureOut">
              <a:rPr lang="en-US" smtClean="0"/>
              <a:pPr/>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6C0401-2776-43E9-8D12-865D21D1B961}" type="datetimeFigureOut">
              <a:rPr lang="en-US" smtClean="0"/>
              <a:pPr/>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C0401-2776-43E9-8D12-865D21D1B961}" type="datetimeFigureOut">
              <a:rPr lang="en-US" smtClean="0"/>
              <a:pPr/>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6C0401-2776-43E9-8D12-865D21D1B961}" type="datetimeFigureOut">
              <a:rPr lang="en-US" smtClean="0"/>
              <a:pPr/>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6C0401-2776-43E9-8D12-865D21D1B961}" type="datetimeFigureOut">
              <a:rPr lang="en-US" smtClean="0"/>
              <a:pPr/>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E6C0401-2776-43E9-8D12-865D21D1B961}" type="datetimeFigureOut">
              <a:rPr lang="en-US" smtClean="0"/>
              <a:pPr/>
              <a:t>3/26/2017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F4DCFEA-4261-4705-B9E6-6A232D1EC86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Related image"/>
          <p:cNvPicPr>
            <a:picLocks noChangeAspect="1" noChangeArrowheads="1"/>
          </p:cNvPicPr>
          <p:nvPr/>
        </p:nvPicPr>
        <p:blipFill>
          <a:blip r:embed="rId3" cstate="print"/>
          <a:srcRect l="14861" t="10178" r="20743" b="20611"/>
          <a:stretch>
            <a:fillRect/>
          </a:stretch>
        </p:blipFill>
        <p:spPr bwMode="auto">
          <a:xfrm>
            <a:off x="228600" y="2266950"/>
            <a:ext cx="4018056" cy="2876550"/>
          </a:xfrm>
          <a:prstGeom prst="rect">
            <a:avLst/>
          </a:prstGeom>
          <a:noFill/>
        </p:spPr>
      </p:pic>
      <p:sp>
        <p:nvSpPr>
          <p:cNvPr id="24578" name="AutoShape 2" descr="https://findyourmiddlegrounddotcom.files.wordpress.com/2014/12/girl-hay-sky-sunset-favim-com-429326.jpg"/>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itle 4"/>
          <p:cNvSpPr>
            <a:spLocks noGrp="1"/>
          </p:cNvSpPr>
          <p:nvPr>
            <p:ph type="title"/>
          </p:nvPr>
        </p:nvSpPr>
        <p:spPr>
          <a:xfrm>
            <a:off x="0" y="0"/>
            <a:ext cx="9144000" cy="4248150"/>
          </a:xfrm>
        </p:spPr>
        <p:txBody>
          <a:bodyPr anchor="t">
            <a:normAutofit/>
          </a:bodyPr>
          <a:lstStyle/>
          <a:p>
            <a:r>
              <a:rPr lang="en-US" dirty="0" smtClean="0"/>
              <a:t/>
            </a:r>
            <a:br>
              <a:rPr lang="en-US" dirty="0" smtClean="0"/>
            </a:br>
            <a:r>
              <a:rPr lang="en-US" sz="5400" dirty="0" smtClean="0"/>
              <a:t>“A Way Of Life </a:t>
            </a:r>
            <a:br>
              <a:rPr lang="en-US" sz="5400" dirty="0" smtClean="0"/>
            </a:br>
            <a:r>
              <a:rPr lang="en-US" sz="5400" dirty="0" smtClean="0"/>
              <a:t>For All People”</a:t>
            </a:r>
            <a:r>
              <a:rPr lang="en-US" dirty="0" smtClean="0"/>
              <a:t/>
            </a:r>
            <a:br>
              <a:rPr lang="en-US" dirty="0" smtClean="0"/>
            </a:br>
            <a:r>
              <a:rPr lang="en-US" dirty="0" smtClean="0"/>
              <a:t>Romans 8: 5-17</a:t>
            </a:r>
            <a:endParaRPr lang="en-US" dirty="0"/>
          </a:p>
        </p:txBody>
      </p:sp>
      <p:sp>
        <p:nvSpPr>
          <p:cNvPr id="1028" name="AutoShape 4" descr="Image result for basket of figs"/>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basket of figs"/>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cstate="print"/>
          <a:srcRect l="26967" t="46429"/>
          <a:stretch>
            <a:fillRect/>
          </a:stretch>
        </p:blipFill>
        <p:spPr bwMode="auto">
          <a:xfrm>
            <a:off x="5429250" y="3095625"/>
            <a:ext cx="3714750" cy="2044700"/>
          </a:xfrm>
          <a:prstGeom prst="rect">
            <a:avLst/>
          </a:prstGeom>
          <a:noFill/>
          <a:ln w="9525" algn="in">
            <a:noFill/>
            <a:miter lim="800000"/>
            <a:headEnd/>
            <a:tailEnd/>
          </a:ln>
          <a:effectLst/>
        </p:spPr>
      </p:pic>
      <p:sp>
        <p:nvSpPr>
          <p:cNvPr id="2" name="Title 1"/>
          <p:cNvSpPr>
            <a:spLocks noGrp="1"/>
          </p:cNvSpPr>
          <p:nvPr>
            <p:ph type="title"/>
          </p:nvPr>
        </p:nvSpPr>
        <p:spPr>
          <a:xfrm>
            <a:off x="0" y="0"/>
            <a:ext cx="9144000" cy="4400550"/>
          </a:xfrm>
        </p:spPr>
        <p:txBody>
          <a:bodyPr anchor="t"/>
          <a:lstStyle/>
          <a:p>
            <a:r>
              <a:rPr lang="en-US" dirty="0" smtClean="0"/>
              <a:t/>
            </a:r>
            <a:br>
              <a:rPr lang="en-US" dirty="0" smtClean="0"/>
            </a:br>
            <a:r>
              <a:rPr lang="en-US" dirty="0" smtClean="0"/>
              <a:t>He </a:t>
            </a:r>
            <a:r>
              <a:rPr lang="en-US" dirty="0" smtClean="0"/>
              <a:t>who raised Christ from the dead will also give life to your mortal bodies through </a:t>
            </a:r>
            <a:r>
              <a:rPr lang="en-US" dirty="0" smtClean="0"/>
              <a:t>His </a:t>
            </a:r>
            <a:r>
              <a:rPr lang="en-US" dirty="0" smtClean="0"/>
              <a:t>Spirit, who lives in you.</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cstate="print"/>
          <a:srcRect l="26967" t="46429"/>
          <a:stretch>
            <a:fillRect/>
          </a:stretch>
        </p:blipFill>
        <p:spPr bwMode="auto">
          <a:xfrm>
            <a:off x="5429250" y="3095625"/>
            <a:ext cx="3714750" cy="2044700"/>
          </a:xfrm>
          <a:prstGeom prst="rect">
            <a:avLst/>
          </a:prstGeom>
          <a:noFill/>
          <a:ln w="9525" algn="in">
            <a:noFill/>
            <a:miter lim="800000"/>
            <a:headEnd/>
            <a:tailEnd/>
          </a:ln>
          <a:effectLst/>
        </p:spPr>
      </p:pic>
      <p:sp>
        <p:nvSpPr>
          <p:cNvPr id="2" name="Title 1"/>
          <p:cNvSpPr>
            <a:spLocks noGrp="1"/>
          </p:cNvSpPr>
          <p:nvPr>
            <p:ph type="title"/>
          </p:nvPr>
        </p:nvSpPr>
        <p:spPr>
          <a:xfrm>
            <a:off x="0" y="0"/>
            <a:ext cx="9144000" cy="4400550"/>
          </a:xfrm>
        </p:spPr>
        <p:txBody>
          <a:bodyPr anchor="t"/>
          <a:lstStyle/>
          <a:p>
            <a:r>
              <a:rPr lang="en-US" dirty="0" smtClean="0"/>
              <a:t/>
            </a:r>
            <a:br>
              <a:rPr lang="en-US" dirty="0" smtClean="0"/>
            </a:br>
            <a:r>
              <a:rPr lang="en-US" dirty="0" smtClean="0"/>
              <a:t>Therefore, brothers, </a:t>
            </a:r>
            <a:br>
              <a:rPr lang="en-US" dirty="0" smtClean="0"/>
            </a:br>
            <a:r>
              <a:rPr lang="en-US" dirty="0" smtClean="0"/>
              <a:t>we have an obligation—</a:t>
            </a:r>
            <a:br>
              <a:rPr lang="en-US" dirty="0" smtClean="0"/>
            </a:br>
            <a:r>
              <a:rPr lang="en-US" dirty="0" smtClean="0"/>
              <a:t>but it is not to the sinful nature, </a:t>
            </a:r>
            <a:br>
              <a:rPr lang="en-US" dirty="0" smtClean="0"/>
            </a:br>
            <a:r>
              <a:rPr lang="en-US" dirty="0" smtClean="0"/>
              <a:t>to live according to it.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cstate="print"/>
          <a:srcRect l="26967" t="46429"/>
          <a:stretch>
            <a:fillRect/>
          </a:stretch>
        </p:blipFill>
        <p:spPr bwMode="auto">
          <a:xfrm>
            <a:off x="5429250" y="3095625"/>
            <a:ext cx="3714750" cy="2044700"/>
          </a:xfrm>
          <a:prstGeom prst="rect">
            <a:avLst/>
          </a:prstGeom>
          <a:noFill/>
          <a:ln w="9525" algn="in">
            <a:noFill/>
            <a:miter lim="800000"/>
            <a:headEnd/>
            <a:tailEnd/>
          </a:ln>
          <a:effectLst/>
        </p:spPr>
      </p:pic>
      <p:sp>
        <p:nvSpPr>
          <p:cNvPr id="2" name="Title 1"/>
          <p:cNvSpPr>
            <a:spLocks noGrp="1"/>
          </p:cNvSpPr>
          <p:nvPr>
            <p:ph type="title"/>
          </p:nvPr>
        </p:nvSpPr>
        <p:spPr>
          <a:xfrm>
            <a:off x="0" y="0"/>
            <a:ext cx="9144000" cy="4400550"/>
          </a:xfrm>
        </p:spPr>
        <p:txBody>
          <a:bodyPr anchor="t"/>
          <a:lstStyle/>
          <a:p>
            <a:r>
              <a:rPr lang="en-US" dirty="0" smtClean="0"/>
              <a:t/>
            </a:r>
            <a:br>
              <a:rPr lang="en-US" dirty="0" smtClean="0"/>
            </a:br>
            <a:r>
              <a:rPr lang="en-US" dirty="0" smtClean="0"/>
              <a:t>For if you live </a:t>
            </a:r>
            <a:br>
              <a:rPr lang="en-US" dirty="0" smtClean="0"/>
            </a:br>
            <a:r>
              <a:rPr lang="en-US" dirty="0" smtClean="0"/>
              <a:t>according to the sinful nature, you will die;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cstate="print"/>
          <a:srcRect l="26967" t="46429"/>
          <a:stretch>
            <a:fillRect/>
          </a:stretch>
        </p:blipFill>
        <p:spPr bwMode="auto">
          <a:xfrm>
            <a:off x="5429250" y="3095625"/>
            <a:ext cx="3714750" cy="2044700"/>
          </a:xfrm>
          <a:prstGeom prst="rect">
            <a:avLst/>
          </a:prstGeom>
          <a:noFill/>
          <a:ln w="9525" algn="in">
            <a:noFill/>
            <a:miter lim="800000"/>
            <a:headEnd/>
            <a:tailEnd/>
          </a:ln>
          <a:effectLst/>
        </p:spPr>
      </p:pic>
      <p:sp>
        <p:nvSpPr>
          <p:cNvPr id="2" name="Title 1"/>
          <p:cNvSpPr>
            <a:spLocks noGrp="1"/>
          </p:cNvSpPr>
          <p:nvPr>
            <p:ph type="title"/>
          </p:nvPr>
        </p:nvSpPr>
        <p:spPr>
          <a:xfrm>
            <a:off x="0" y="0"/>
            <a:ext cx="9144000" cy="4705350"/>
          </a:xfrm>
        </p:spPr>
        <p:txBody>
          <a:bodyPr anchor="t"/>
          <a:lstStyle/>
          <a:p>
            <a:r>
              <a:rPr lang="en-US" dirty="0" smtClean="0"/>
              <a:t/>
            </a:r>
            <a:br>
              <a:rPr lang="en-US" dirty="0" smtClean="0"/>
            </a:br>
            <a:r>
              <a:rPr lang="en-US" dirty="0" smtClean="0"/>
              <a:t>but if by the Spirit </a:t>
            </a:r>
            <a:br>
              <a:rPr lang="en-US" dirty="0" smtClean="0"/>
            </a:br>
            <a:r>
              <a:rPr lang="en-US" dirty="0" smtClean="0"/>
              <a:t>you put to death </a:t>
            </a:r>
            <a:br>
              <a:rPr lang="en-US" dirty="0" smtClean="0"/>
            </a:br>
            <a:r>
              <a:rPr lang="en-US" dirty="0" smtClean="0"/>
              <a:t>the misdeeds of the body, </a:t>
            </a:r>
            <a:br>
              <a:rPr lang="en-US" dirty="0" smtClean="0"/>
            </a:br>
            <a:r>
              <a:rPr lang="en-US" dirty="0" smtClean="0"/>
              <a:t>you will live.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cstate="print"/>
          <a:srcRect l="26967" t="46429"/>
          <a:stretch>
            <a:fillRect/>
          </a:stretch>
        </p:blipFill>
        <p:spPr bwMode="auto">
          <a:xfrm>
            <a:off x="5429250" y="3095625"/>
            <a:ext cx="3714750" cy="2044700"/>
          </a:xfrm>
          <a:prstGeom prst="rect">
            <a:avLst/>
          </a:prstGeom>
          <a:noFill/>
          <a:ln w="9525" algn="in">
            <a:noFill/>
            <a:miter lim="800000"/>
            <a:headEnd/>
            <a:tailEnd/>
          </a:ln>
          <a:effectLst/>
        </p:spPr>
      </p:pic>
      <p:sp>
        <p:nvSpPr>
          <p:cNvPr id="2" name="Title 1"/>
          <p:cNvSpPr>
            <a:spLocks noGrp="1"/>
          </p:cNvSpPr>
          <p:nvPr>
            <p:ph type="title"/>
          </p:nvPr>
        </p:nvSpPr>
        <p:spPr>
          <a:xfrm>
            <a:off x="0" y="0"/>
            <a:ext cx="9144000" cy="4705350"/>
          </a:xfrm>
        </p:spPr>
        <p:txBody>
          <a:bodyPr anchor="t"/>
          <a:lstStyle/>
          <a:p>
            <a:r>
              <a:rPr lang="en-US" dirty="0" smtClean="0"/>
              <a:t/>
            </a:r>
            <a:br>
              <a:rPr lang="en-US" dirty="0" smtClean="0"/>
            </a:br>
            <a:r>
              <a:rPr lang="en-US" dirty="0" smtClean="0"/>
              <a:t>Because </a:t>
            </a:r>
            <a:r>
              <a:rPr lang="en-US" dirty="0" smtClean="0"/>
              <a:t>those who are </a:t>
            </a:r>
            <a:r>
              <a:rPr lang="en-US" dirty="0" smtClean="0"/>
              <a:t/>
            </a:r>
            <a:br>
              <a:rPr lang="en-US" dirty="0" smtClean="0"/>
            </a:br>
            <a:r>
              <a:rPr lang="en-US" dirty="0" smtClean="0"/>
              <a:t>lead </a:t>
            </a:r>
            <a:r>
              <a:rPr lang="en-US" dirty="0" smtClean="0"/>
              <a:t>by the Spirit of God </a:t>
            </a:r>
            <a:r>
              <a:rPr lang="en-US" dirty="0" smtClean="0"/>
              <a:t/>
            </a:r>
            <a:br>
              <a:rPr lang="en-US" dirty="0" smtClean="0"/>
            </a:br>
            <a:r>
              <a:rPr lang="en-US" dirty="0" smtClean="0"/>
              <a:t>are </a:t>
            </a:r>
            <a:r>
              <a:rPr lang="en-US" dirty="0" smtClean="0"/>
              <a:t>sons of God.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cstate="print"/>
          <a:srcRect l="26967" t="46429"/>
          <a:stretch>
            <a:fillRect/>
          </a:stretch>
        </p:blipFill>
        <p:spPr bwMode="auto">
          <a:xfrm>
            <a:off x="5429250" y="3095625"/>
            <a:ext cx="3714750" cy="2044700"/>
          </a:xfrm>
          <a:prstGeom prst="rect">
            <a:avLst/>
          </a:prstGeom>
          <a:noFill/>
          <a:ln w="9525" algn="in">
            <a:noFill/>
            <a:miter lim="800000"/>
            <a:headEnd/>
            <a:tailEnd/>
          </a:ln>
          <a:effectLst/>
        </p:spPr>
      </p:pic>
      <p:sp>
        <p:nvSpPr>
          <p:cNvPr id="2" name="Title 1"/>
          <p:cNvSpPr>
            <a:spLocks noGrp="1"/>
          </p:cNvSpPr>
          <p:nvPr>
            <p:ph type="title"/>
          </p:nvPr>
        </p:nvSpPr>
        <p:spPr>
          <a:xfrm>
            <a:off x="0" y="0"/>
            <a:ext cx="9144000" cy="4705350"/>
          </a:xfrm>
        </p:spPr>
        <p:txBody>
          <a:bodyPr anchor="t"/>
          <a:lstStyle/>
          <a:p>
            <a:r>
              <a:rPr lang="en-US" dirty="0" smtClean="0"/>
              <a:t/>
            </a:r>
            <a:br>
              <a:rPr lang="en-US" dirty="0" smtClean="0"/>
            </a:br>
            <a:r>
              <a:rPr lang="en-US" dirty="0" smtClean="0"/>
              <a:t>For you did not receive </a:t>
            </a:r>
            <a:br>
              <a:rPr lang="en-US" dirty="0" smtClean="0"/>
            </a:br>
            <a:r>
              <a:rPr lang="en-US" dirty="0" smtClean="0"/>
              <a:t>a spirit that makes you a slave again to fear, but you received the Spirit of son-ship.</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cstate="print"/>
          <a:srcRect l="26967" t="46429"/>
          <a:stretch>
            <a:fillRect/>
          </a:stretch>
        </p:blipFill>
        <p:spPr bwMode="auto">
          <a:xfrm>
            <a:off x="5429250" y="3095625"/>
            <a:ext cx="3714750" cy="2044700"/>
          </a:xfrm>
          <a:prstGeom prst="rect">
            <a:avLst/>
          </a:prstGeom>
          <a:noFill/>
          <a:ln w="9525" algn="in">
            <a:noFill/>
            <a:miter lim="800000"/>
            <a:headEnd/>
            <a:tailEnd/>
          </a:ln>
          <a:effectLst/>
        </p:spPr>
      </p:pic>
      <p:sp>
        <p:nvSpPr>
          <p:cNvPr id="2" name="Title 1"/>
          <p:cNvSpPr>
            <a:spLocks noGrp="1"/>
          </p:cNvSpPr>
          <p:nvPr>
            <p:ph type="title"/>
          </p:nvPr>
        </p:nvSpPr>
        <p:spPr>
          <a:xfrm>
            <a:off x="0" y="0"/>
            <a:ext cx="9144000" cy="4705350"/>
          </a:xfrm>
        </p:spPr>
        <p:txBody>
          <a:bodyPr anchor="t"/>
          <a:lstStyle/>
          <a:p>
            <a:r>
              <a:rPr lang="en-US" dirty="0" smtClean="0"/>
              <a:t/>
            </a:r>
            <a:br>
              <a:rPr lang="en-US" dirty="0" smtClean="0"/>
            </a:br>
            <a:r>
              <a:rPr lang="en-US" dirty="0" smtClean="0"/>
              <a:t>And by </a:t>
            </a:r>
            <a:r>
              <a:rPr lang="en-US" dirty="0" smtClean="0"/>
              <a:t>Him </a:t>
            </a:r>
            <a:r>
              <a:rPr lang="en-US" dirty="0" smtClean="0"/>
              <a:t>we cry, </a:t>
            </a:r>
            <a:br>
              <a:rPr lang="en-US" dirty="0" smtClean="0"/>
            </a:br>
            <a:r>
              <a:rPr lang="en-US" dirty="0" smtClean="0"/>
              <a:t>“</a:t>
            </a:r>
            <a:r>
              <a:rPr lang="en-US" i="1" dirty="0" smtClean="0"/>
              <a:t>Abba</a:t>
            </a:r>
            <a:r>
              <a:rPr lang="en-US" dirty="0" smtClean="0"/>
              <a:t>, Father.”  </a:t>
            </a:r>
            <a:br>
              <a:rPr lang="en-US" dirty="0" smtClean="0"/>
            </a:br>
            <a:r>
              <a:rPr lang="en-US" dirty="0" smtClean="0"/>
              <a:t>The Spirit himself testifies with our spirit that we are </a:t>
            </a:r>
            <a:br>
              <a:rPr lang="en-US" dirty="0" smtClean="0"/>
            </a:br>
            <a:r>
              <a:rPr lang="en-US" dirty="0" smtClean="0"/>
              <a:t>God’s children.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cstate="print"/>
          <a:srcRect l="26967" t="46429"/>
          <a:stretch>
            <a:fillRect/>
          </a:stretch>
        </p:blipFill>
        <p:spPr bwMode="auto">
          <a:xfrm>
            <a:off x="5429250" y="3095625"/>
            <a:ext cx="3714750" cy="2044700"/>
          </a:xfrm>
          <a:prstGeom prst="rect">
            <a:avLst/>
          </a:prstGeom>
          <a:noFill/>
          <a:ln w="9525" algn="in">
            <a:noFill/>
            <a:miter lim="800000"/>
            <a:headEnd/>
            <a:tailEnd/>
          </a:ln>
          <a:effectLst/>
        </p:spPr>
      </p:pic>
      <p:sp>
        <p:nvSpPr>
          <p:cNvPr id="2" name="Title 1"/>
          <p:cNvSpPr>
            <a:spLocks noGrp="1"/>
          </p:cNvSpPr>
          <p:nvPr>
            <p:ph type="title"/>
          </p:nvPr>
        </p:nvSpPr>
        <p:spPr>
          <a:xfrm>
            <a:off x="0" y="0"/>
            <a:ext cx="9144000" cy="4705350"/>
          </a:xfrm>
        </p:spPr>
        <p:txBody>
          <a:bodyPr anchor="t"/>
          <a:lstStyle/>
          <a:p>
            <a:r>
              <a:rPr lang="en-US" dirty="0" smtClean="0"/>
              <a:t/>
            </a:r>
            <a:br>
              <a:rPr lang="en-US" dirty="0" smtClean="0"/>
            </a:br>
            <a:r>
              <a:rPr lang="en-US" dirty="0" smtClean="0"/>
              <a:t>Now if we are children, </a:t>
            </a:r>
            <a:br>
              <a:rPr lang="en-US" dirty="0" smtClean="0"/>
            </a:br>
            <a:r>
              <a:rPr lang="en-US" dirty="0" smtClean="0"/>
              <a:t>then we are heirs—heirs of God and co-heirs with Christ,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cstate="print"/>
          <a:srcRect l="26967" t="46429"/>
          <a:stretch>
            <a:fillRect/>
          </a:stretch>
        </p:blipFill>
        <p:spPr bwMode="auto">
          <a:xfrm>
            <a:off x="5429250" y="3095625"/>
            <a:ext cx="3714750" cy="2044700"/>
          </a:xfrm>
          <a:prstGeom prst="rect">
            <a:avLst/>
          </a:prstGeom>
          <a:noFill/>
          <a:ln w="9525" algn="in">
            <a:noFill/>
            <a:miter lim="800000"/>
            <a:headEnd/>
            <a:tailEnd/>
          </a:ln>
          <a:effectLst/>
        </p:spPr>
      </p:pic>
      <p:sp>
        <p:nvSpPr>
          <p:cNvPr id="2" name="Title 1"/>
          <p:cNvSpPr>
            <a:spLocks noGrp="1"/>
          </p:cNvSpPr>
          <p:nvPr>
            <p:ph type="title"/>
          </p:nvPr>
        </p:nvSpPr>
        <p:spPr>
          <a:xfrm>
            <a:off x="0" y="0"/>
            <a:ext cx="9144000" cy="4705350"/>
          </a:xfrm>
        </p:spPr>
        <p:txBody>
          <a:bodyPr anchor="t"/>
          <a:lstStyle/>
          <a:p>
            <a:r>
              <a:rPr lang="en-US" dirty="0" smtClean="0"/>
              <a:t/>
            </a:r>
            <a:br>
              <a:rPr lang="en-US" dirty="0" smtClean="0"/>
            </a:br>
            <a:r>
              <a:rPr lang="en-US" dirty="0" smtClean="0"/>
              <a:t>if indeed we share </a:t>
            </a:r>
            <a:br>
              <a:rPr lang="en-US" dirty="0" smtClean="0"/>
            </a:br>
            <a:r>
              <a:rPr lang="en-US" dirty="0" smtClean="0"/>
              <a:t>in </a:t>
            </a:r>
            <a:r>
              <a:rPr lang="en-US" dirty="0" smtClean="0"/>
              <a:t>His </a:t>
            </a:r>
            <a:r>
              <a:rPr lang="en-US" dirty="0" smtClean="0"/>
              <a:t>sufferings </a:t>
            </a:r>
            <a:br>
              <a:rPr lang="en-US" dirty="0" smtClean="0"/>
            </a:br>
            <a:r>
              <a:rPr lang="en-US" dirty="0" smtClean="0"/>
              <a:t>in order that we may also </a:t>
            </a:r>
            <a:br>
              <a:rPr lang="en-US" dirty="0" smtClean="0"/>
            </a:br>
            <a:r>
              <a:rPr lang="en-US" dirty="0" smtClean="0"/>
              <a:t>share in </a:t>
            </a:r>
            <a:r>
              <a:rPr lang="en-US" dirty="0" smtClean="0"/>
              <a:t>His </a:t>
            </a:r>
            <a:r>
              <a:rPr lang="en-US" dirty="0" smtClean="0"/>
              <a:t>glory.</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Related image"/>
          <p:cNvPicPr>
            <a:picLocks noChangeAspect="1" noChangeArrowheads="1"/>
          </p:cNvPicPr>
          <p:nvPr/>
        </p:nvPicPr>
        <p:blipFill>
          <a:blip r:embed="rId3" cstate="print"/>
          <a:srcRect l="14861" t="10178" r="20743" b="20611"/>
          <a:stretch>
            <a:fillRect/>
          </a:stretch>
        </p:blipFill>
        <p:spPr bwMode="auto">
          <a:xfrm>
            <a:off x="228600" y="2266950"/>
            <a:ext cx="4018056" cy="2876550"/>
          </a:xfrm>
          <a:prstGeom prst="rect">
            <a:avLst/>
          </a:prstGeom>
          <a:noFill/>
        </p:spPr>
      </p:pic>
      <p:sp>
        <p:nvSpPr>
          <p:cNvPr id="24578" name="AutoShape 2" descr="https://findyourmiddlegrounddotcom.files.wordpress.com/2014/12/girl-hay-sky-sunset-favim-com-429326.jpg"/>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itle 4"/>
          <p:cNvSpPr>
            <a:spLocks noGrp="1"/>
          </p:cNvSpPr>
          <p:nvPr>
            <p:ph type="title"/>
          </p:nvPr>
        </p:nvSpPr>
        <p:spPr>
          <a:xfrm>
            <a:off x="0" y="0"/>
            <a:ext cx="9144000" cy="4248150"/>
          </a:xfrm>
        </p:spPr>
        <p:txBody>
          <a:bodyPr anchor="t">
            <a:normAutofit/>
          </a:bodyPr>
          <a:lstStyle/>
          <a:p>
            <a:r>
              <a:rPr lang="en-US" dirty="0" smtClean="0"/>
              <a:t/>
            </a:r>
            <a:br>
              <a:rPr lang="en-US" dirty="0" smtClean="0"/>
            </a:br>
            <a:r>
              <a:rPr lang="en-US" sz="5400" dirty="0" smtClean="0"/>
              <a:t>“A Way Of Life </a:t>
            </a:r>
            <a:br>
              <a:rPr lang="en-US" sz="5400" dirty="0" smtClean="0"/>
            </a:br>
            <a:r>
              <a:rPr lang="en-US" sz="5400" dirty="0" smtClean="0"/>
              <a:t>For All People”</a:t>
            </a:r>
            <a:r>
              <a:rPr lang="en-US" dirty="0" smtClean="0"/>
              <a:t/>
            </a:r>
            <a:br>
              <a:rPr lang="en-US" dirty="0" smtClean="0"/>
            </a:br>
            <a:r>
              <a:rPr lang="en-US" dirty="0" smtClean="0"/>
              <a:t>Romans 8: 5-17</a:t>
            </a:r>
            <a:endParaRPr lang="en-US" dirty="0"/>
          </a:p>
        </p:txBody>
      </p:sp>
      <p:sp>
        <p:nvSpPr>
          <p:cNvPr id="1028" name="AutoShape 4" descr="Image result for basket of figs"/>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basket of figs"/>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cstate="print"/>
          <a:srcRect l="26967" t="46429"/>
          <a:stretch>
            <a:fillRect/>
          </a:stretch>
        </p:blipFill>
        <p:spPr bwMode="auto">
          <a:xfrm>
            <a:off x="5429250" y="3095625"/>
            <a:ext cx="3714750" cy="2044700"/>
          </a:xfrm>
          <a:prstGeom prst="rect">
            <a:avLst/>
          </a:prstGeom>
          <a:noFill/>
          <a:ln w="9525" algn="in">
            <a:noFill/>
            <a:miter lim="800000"/>
            <a:headEnd/>
            <a:tailEnd/>
          </a:ln>
          <a:effectLst/>
        </p:spPr>
      </p:pic>
      <p:sp>
        <p:nvSpPr>
          <p:cNvPr id="2" name="Title 1"/>
          <p:cNvSpPr>
            <a:spLocks noGrp="1"/>
          </p:cNvSpPr>
          <p:nvPr>
            <p:ph type="title"/>
          </p:nvPr>
        </p:nvSpPr>
        <p:spPr>
          <a:xfrm>
            <a:off x="0" y="0"/>
            <a:ext cx="9144000" cy="4476750"/>
          </a:xfrm>
        </p:spPr>
        <p:txBody>
          <a:bodyPr anchor="t"/>
          <a:lstStyle/>
          <a:p>
            <a:r>
              <a:rPr lang="en-US" dirty="0" smtClean="0"/>
              <a:t/>
            </a:r>
            <a:br>
              <a:rPr lang="en-US" dirty="0" smtClean="0"/>
            </a:br>
            <a:r>
              <a:rPr lang="en-US" dirty="0" smtClean="0"/>
              <a:t>Those who live according to the sinful nature have their minds set on what that nature desires;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jpg"/>
          <p:cNvPicPr>
            <a:picLocks noChangeAspect="1"/>
          </p:cNvPicPr>
          <p:nvPr/>
        </p:nvPicPr>
        <p:blipFill>
          <a:blip r:embed="rId3" cstate="print"/>
          <a:stretch>
            <a:fillRect/>
          </a:stretch>
        </p:blipFill>
        <p:spPr>
          <a:xfrm>
            <a:off x="0" y="-297414"/>
            <a:ext cx="9144000" cy="5738327"/>
          </a:xfrm>
          <a:prstGeom prst="rect">
            <a:avLst/>
          </a:prstGeom>
        </p:spPr>
      </p:pic>
      <p:sp>
        <p:nvSpPr>
          <p:cNvPr id="2" name="Title 1"/>
          <p:cNvSpPr>
            <a:spLocks noGrp="1"/>
          </p:cNvSpPr>
          <p:nvPr>
            <p:ph type="title"/>
          </p:nvPr>
        </p:nvSpPr>
        <p:spPr>
          <a:xfrm>
            <a:off x="0" y="0"/>
            <a:ext cx="9144000" cy="4705350"/>
          </a:xfrm>
        </p:spPr>
        <p:txBody>
          <a:bodyPr anchor="t">
            <a:normAutofit fontScale="90000"/>
          </a:bodyPr>
          <a:lstStyle/>
          <a:p>
            <a:r>
              <a:rPr lang="en-US" i="1" dirty="0" smtClean="0"/>
              <a:t/>
            </a:r>
            <a:br>
              <a:rPr lang="en-US" i="1" dirty="0" smtClean="0"/>
            </a:br>
            <a:r>
              <a:rPr lang="en-US" sz="4900" i="1" dirty="0" smtClean="0"/>
              <a:t> After John was put in prison, </a:t>
            </a:r>
            <a:r>
              <a:rPr lang="en-US" sz="4900" dirty="0" smtClean="0"/>
              <a:t/>
            </a:r>
            <a:br>
              <a:rPr lang="en-US" sz="4900" dirty="0" smtClean="0"/>
            </a:br>
            <a:r>
              <a:rPr lang="en-US" sz="4900" b="1" i="1" dirty="0" smtClean="0"/>
              <a:t>Jesus went into Galilee, </a:t>
            </a:r>
            <a:br>
              <a:rPr lang="en-US" sz="4900" b="1" i="1" dirty="0" smtClean="0"/>
            </a:br>
            <a:r>
              <a:rPr lang="en-US" sz="4900" b="1" i="1" dirty="0" smtClean="0"/>
              <a:t>proclaiming the good news of God.  The time has come, </a:t>
            </a:r>
            <a:br>
              <a:rPr lang="en-US" sz="4900" b="1" i="1" dirty="0" smtClean="0"/>
            </a:br>
            <a:r>
              <a:rPr lang="en-US" sz="4900" b="1" i="1" dirty="0" smtClean="0"/>
              <a:t>the kingdom of God is near! </a:t>
            </a:r>
            <a:r>
              <a:rPr lang="en-US" dirty="0" smtClean="0"/>
              <a:t/>
            </a:r>
            <a:br>
              <a:rPr lang="en-US" dirty="0" smtClean="0"/>
            </a:br>
            <a:r>
              <a:rPr lang="en-US" dirty="0" smtClean="0"/>
              <a:t> </a:t>
            </a:r>
            <a:br>
              <a:rPr lang="en-US" dirty="0" smtClean="0"/>
            </a:b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jpg"/>
          <p:cNvPicPr>
            <a:picLocks noChangeAspect="1"/>
          </p:cNvPicPr>
          <p:nvPr/>
        </p:nvPicPr>
        <p:blipFill>
          <a:blip r:embed="rId3" cstate="print"/>
          <a:stretch>
            <a:fillRect/>
          </a:stretch>
        </p:blipFill>
        <p:spPr>
          <a:xfrm>
            <a:off x="0" y="-297414"/>
            <a:ext cx="9144000" cy="5738327"/>
          </a:xfrm>
          <a:prstGeom prst="rect">
            <a:avLst/>
          </a:prstGeom>
        </p:spPr>
      </p:pic>
      <p:sp>
        <p:nvSpPr>
          <p:cNvPr id="2" name="Title 1"/>
          <p:cNvSpPr>
            <a:spLocks noGrp="1"/>
          </p:cNvSpPr>
          <p:nvPr>
            <p:ph type="title"/>
          </p:nvPr>
        </p:nvSpPr>
        <p:spPr>
          <a:xfrm>
            <a:off x="0" y="0"/>
            <a:ext cx="9144000" cy="4705350"/>
          </a:xfrm>
        </p:spPr>
        <p:txBody>
          <a:bodyPr anchor="t">
            <a:normAutofit fontScale="90000"/>
          </a:bodyPr>
          <a:lstStyle/>
          <a:p>
            <a:r>
              <a:rPr lang="en-US" sz="4900" b="1" i="1" dirty="0" smtClean="0"/>
              <a:t/>
            </a:r>
            <a:br>
              <a:rPr lang="en-US" sz="4900" b="1" i="1" dirty="0" smtClean="0"/>
            </a:br>
            <a:r>
              <a:rPr lang="en-US" sz="4900" dirty="0" smtClean="0"/>
              <a:t>The Gospel, </a:t>
            </a:r>
            <a:r>
              <a:rPr lang="en-US" sz="4900" dirty="0" smtClean="0"/>
              <a:t/>
            </a:r>
            <a:br>
              <a:rPr lang="en-US" sz="4900" dirty="0" smtClean="0"/>
            </a:br>
            <a:r>
              <a:rPr lang="en-US" sz="4900" dirty="0" smtClean="0"/>
              <a:t>in </a:t>
            </a:r>
            <a:r>
              <a:rPr lang="en-US" sz="4900" dirty="0" smtClean="0"/>
              <a:t>the New Testament, </a:t>
            </a:r>
            <a:r>
              <a:rPr lang="en-US" sz="4900" dirty="0" smtClean="0"/>
              <a:t/>
            </a:r>
            <a:br>
              <a:rPr lang="en-US" sz="4900" dirty="0" smtClean="0"/>
            </a:br>
            <a:r>
              <a:rPr lang="en-US" sz="4900" dirty="0" smtClean="0"/>
              <a:t>is </a:t>
            </a:r>
            <a:r>
              <a:rPr lang="en-US" sz="4900" dirty="0" smtClean="0"/>
              <a:t>the Good News </a:t>
            </a:r>
            <a:r>
              <a:rPr lang="en-US" sz="4900" dirty="0" smtClean="0"/>
              <a:t>that </a:t>
            </a:r>
            <a:r>
              <a:rPr lang="en-US" sz="4900" dirty="0" smtClean="0"/>
              <a:t>God, </a:t>
            </a:r>
            <a:r>
              <a:rPr lang="en-US" sz="4900" dirty="0" smtClean="0"/>
              <a:t/>
            </a:r>
            <a:br>
              <a:rPr lang="en-US" sz="4900" dirty="0" smtClean="0"/>
            </a:br>
            <a:r>
              <a:rPr lang="en-US" sz="4900" dirty="0" smtClean="0"/>
              <a:t>the </a:t>
            </a:r>
            <a:r>
              <a:rPr lang="en-US" sz="4900" dirty="0" smtClean="0"/>
              <a:t>creator of this world, </a:t>
            </a:r>
            <a:r>
              <a:rPr lang="en-US" sz="4900" dirty="0" smtClean="0"/>
              <a:t/>
            </a:r>
            <a:br>
              <a:rPr lang="en-US" sz="4900" dirty="0" smtClean="0"/>
            </a:br>
            <a:r>
              <a:rPr lang="en-US" sz="4900" dirty="0" smtClean="0"/>
              <a:t>is </a:t>
            </a:r>
            <a:r>
              <a:rPr lang="en-US" sz="4900" dirty="0" smtClean="0"/>
              <a:t>becoming </a:t>
            </a:r>
            <a:r>
              <a:rPr lang="en-US" sz="4900" u="sng" dirty="0" smtClean="0"/>
              <a:t>King</a:t>
            </a:r>
            <a:r>
              <a:rPr lang="en-US" sz="4900" dirty="0" smtClean="0"/>
              <a:t>. </a:t>
            </a:r>
            <a:br>
              <a:rPr lang="en-US" sz="4900" dirty="0" smtClean="0"/>
            </a:br>
            <a:r>
              <a:rPr lang="en-US" dirty="0" smtClean="0"/>
              <a:t> </a:t>
            </a:r>
            <a:br>
              <a:rPr lang="en-US" dirty="0" smtClean="0"/>
            </a:b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jpg"/>
          <p:cNvPicPr>
            <a:picLocks noChangeAspect="1"/>
          </p:cNvPicPr>
          <p:nvPr/>
        </p:nvPicPr>
        <p:blipFill>
          <a:blip r:embed="rId3" cstate="print"/>
          <a:stretch>
            <a:fillRect/>
          </a:stretch>
        </p:blipFill>
        <p:spPr>
          <a:xfrm>
            <a:off x="0" y="-297414"/>
            <a:ext cx="9144000" cy="5738327"/>
          </a:xfrm>
          <a:prstGeom prst="rect">
            <a:avLst/>
          </a:prstGeom>
        </p:spPr>
      </p:pic>
      <p:sp>
        <p:nvSpPr>
          <p:cNvPr id="2" name="Title 1"/>
          <p:cNvSpPr>
            <a:spLocks noGrp="1"/>
          </p:cNvSpPr>
          <p:nvPr>
            <p:ph type="title"/>
          </p:nvPr>
        </p:nvSpPr>
        <p:spPr>
          <a:xfrm>
            <a:off x="0" y="0"/>
            <a:ext cx="9144000" cy="4857750"/>
          </a:xfrm>
        </p:spPr>
        <p:txBody>
          <a:bodyPr anchor="t">
            <a:normAutofit fontScale="90000"/>
          </a:bodyPr>
          <a:lstStyle/>
          <a:p>
            <a:r>
              <a:rPr lang="en-US" b="1" i="1" dirty="0" smtClean="0"/>
              <a:t/>
            </a:r>
            <a:br>
              <a:rPr lang="en-US" b="1" i="1" dirty="0" smtClean="0"/>
            </a:br>
            <a:r>
              <a:rPr lang="en-US" sz="4900" b="1" i="1" dirty="0" smtClean="0"/>
              <a:t>Repent and believe </a:t>
            </a:r>
            <a:r>
              <a:rPr lang="en-US" sz="4900" b="1" i="1" dirty="0" smtClean="0"/>
              <a:t/>
            </a:r>
            <a:br>
              <a:rPr lang="en-US" sz="4900" b="1" i="1" dirty="0" smtClean="0"/>
            </a:br>
            <a:r>
              <a:rPr lang="en-US" sz="4900" b="1" i="1" dirty="0" smtClean="0"/>
              <a:t>the </a:t>
            </a:r>
            <a:r>
              <a:rPr lang="en-US" sz="4900" b="1" i="1" dirty="0" smtClean="0"/>
              <a:t>good News! </a:t>
            </a:r>
            <a:r>
              <a:rPr lang="en-US" sz="4900" b="1" i="1" dirty="0" smtClean="0"/>
              <a:t/>
            </a:r>
            <a:br>
              <a:rPr lang="en-US" sz="4900" b="1" i="1" dirty="0" smtClean="0"/>
            </a:br>
            <a:r>
              <a:rPr lang="en-US" sz="4900" dirty="0" smtClean="0"/>
              <a:t>The </a:t>
            </a:r>
            <a:r>
              <a:rPr lang="en-US" sz="4900" dirty="0" smtClean="0"/>
              <a:t>good News is that Jesus, </a:t>
            </a:r>
            <a:r>
              <a:rPr lang="en-US" sz="4900" dirty="0" smtClean="0"/>
              <a:t/>
            </a:r>
            <a:br>
              <a:rPr lang="en-US" sz="4900" dirty="0" smtClean="0"/>
            </a:br>
            <a:r>
              <a:rPr lang="en-US" sz="4900" dirty="0" smtClean="0"/>
              <a:t>who </a:t>
            </a:r>
            <a:r>
              <a:rPr lang="en-US" sz="4900" dirty="0" smtClean="0"/>
              <a:t>God raised from the dead </a:t>
            </a:r>
            <a:r>
              <a:rPr lang="en-US" sz="4900" dirty="0" smtClean="0"/>
              <a:t/>
            </a:r>
            <a:br>
              <a:rPr lang="en-US" sz="4900" dirty="0" smtClean="0"/>
            </a:br>
            <a:r>
              <a:rPr lang="en-US" sz="4900" dirty="0" smtClean="0"/>
              <a:t>is </a:t>
            </a:r>
            <a:r>
              <a:rPr lang="en-US" sz="4900" dirty="0" smtClean="0"/>
              <a:t>the world’s true </a:t>
            </a:r>
            <a:r>
              <a:rPr lang="en-US" sz="4900" u="sng" dirty="0" smtClean="0"/>
              <a:t>Lord</a:t>
            </a:r>
            <a:r>
              <a:rPr lang="en-US" sz="4900" dirty="0" smtClean="0"/>
              <a:t>.</a:t>
            </a:r>
            <a:r>
              <a:rPr lang="en-US" dirty="0" smtClean="0"/>
              <a:t/>
            </a:r>
            <a:br>
              <a:rPr lang="en-US" dirty="0" smtClean="0"/>
            </a:br>
            <a:r>
              <a:rPr lang="en-US" dirty="0" smtClean="0"/>
              <a:t> </a:t>
            </a:r>
            <a:br>
              <a:rPr lang="en-US" dirty="0" smtClean="0"/>
            </a:b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jpg"/>
          <p:cNvPicPr>
            <a:picLocks noChangeAspect="1"/>
          </p:cNvPicPr>
          <p:nvPr/>
        </p:nvPicPr>
        <p:blipFill>
          <a:blip r:embed="rId3" cstate="print"/>
          <a:stretch>
            <a:fillRect/>
          </a:stretch>
        </p:blipFill>
        <p:spPr>
          <a:xfrm>
            <a:off x="0" y="-297414"/>
            <a:ext cx="9144000" cy="5738327"/>
          </a:xfrm>
          <a:prstGeom prst="rect">
            <a:avLst/>
          </a:prstGeom>
        </p:spPr>
      </p:pic>
      <p:sp>
        <p:nvSpPr>
          <p:cNvPr id="2" name="Title 1"/>
          <p:cNvSpPr>
            <a:spLocks noGrp="1"/>
          </p:cNvSpPr>
          <p:nvPr>
            <p:ph type="title"/>
          </p:nvPr>
        </p:nvSpPr>
        <p:spPr>
          <a:xfrm>
            <a:off x="0" y="0"/>
            <a:ext cx="9144000" cy="5314950"/>
          </a:xfrm>
        </p:spPr>
        <p:txBody>
          <a:bodyPr anchor="t">
            <a:normAutofit fontScale="90000"/>
          </a:bodyPr>
          <a:lstStyle/>
          <a:p>
            <a:r>
              <a:rPr lang="en-US" sz="4500" dirty="0" smtClean="0"/>
              <a:t>The </a:t>
            </a:r>
            <a:r>
              <a:rPr lang="en-US" sz="4500" dirty="0" smtClean="0"/>
              <a:t>Good News is the powerful announcement that God is God and that Jesus is Lord, and that the powers of evil have been </a:t>
            </a:r>
            <a:r>
              <a:rPr lang="en-US" sz="4500" u="sng" dirty="0" smtClean="0"/>
              <a:t>defeated,</a:t>
            </a:r>
            <a:r>
              <a:rPr lang="en-US" sz="4500" dirty="0" smtClean="0"/>
              <a:t> </a:t>
            </a:r>
            <a:r>
              <a:rPr lang="en-US" dirty="0" smtClean="0"/>
              <a:t>that </a:t>
            </a:r>
            <a:r>
              <a:rPr lang="en-US" dirty="0" smtClean="0"/>
              <a:t>God’s new world has begun. </a:t>
            </a:r>
            <a:r>
              <a:rPr lang="en-US" dirty="0" smtClean="0"/>
              <a:t/>
            </a:r>
            <a:br>
              <a:rPr lang="en-US" dirty="0" smtClean="0"/>
            </a:br>
            <a:r>
              <a:rPr lang="en-US" b="1" i="1" dirty="0" smtClean="0"/>
              <a:t>“</a:t>
            </a:r>
            <a:r>
              <a:rPr lang="en-US" b="1" i="1" dirty="0" smtClean="0"/>
              <a:t>I saw Satan fall like </a:t>
            </a:r>
            <a:r>
              <a:rPr lang="en-US" b="1" i="1" dirty="0" smtClean="0"/>
              <a:t>l</a:t>
            </a:r>
            <a:br>
              <a:rPr lang="en-US" b="1" i="1" dirty="0" smtClean="0"/>
            </a:br>
            <a:r>
              <a:rPr lang="en-US" b="1" i="1" dirty="0" err="1" smtClean="0"/>
              <a:t>ightning</a:t>
            </a:r>
            <a:r>
              <a:rPr lang="en-US" b="1" i="1" dirty="0" smtClean="0"/>
              <a:t> </a:t>
            </a:r>
            <a:r>
              <a:rPr lang="en-US" b="1" i="1" dirty="0" smtClean="0"/>
              <a:t>from heaven.”</a:t>
            </a:r>
            <a:r>
              <a:rPr lang="en-US" i="1" dirty="0" smtClean="0"/>
              <a:t> </a:t>
            </a:r>
            <a:br>
              <a:rPr lang="en-US" i="1" dirty="0" smtClean="0"/>
            </a:br>
            <a:r>
              <a:rPr lang="en-US" dirty="0" smtClean="0"/>
              <a:t>Luke 10:18 </a:t>
            </a:r>
            <a:r>
              <a:rPr lang="en-US" dirty="0" smtClean="0"/>
              <a:t/>
            </a:r>
            <a:br>
              <a:rPr lang="en-US" dirty="0" smtClean="0"/>
            </a:b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248150"/>
          </a:xfrm>
        </p:spPr>
        <p:txBody>
          <a:bodyPr anchor="t">
            <a:normAutofit fontScale="90000"/>
          </a:bodyPr>
          <a:lstStyle/>
          <a:p>
            <a:r>
              <a:rPr lang="en-US" baseline="30000" dirty="0" smtClean="0"/>
              <a:t/>
            </a:r>
            <a:br>
              <a:rPr lang="en-US" baseline="30000" dirty="0" smtClean="0"/>
            </a:br>
            <a:r>
              <a:rPr lang="en-US" baseline="30000" dirty="0" smtClean="0"/>
              <a:t> </a:t>
            </a:r>
            <a:br>
              <a:rPr lang="en-US" baseline="30000" dirty="0" smtClean="0"/>
            </a:br>
            <a:r>
              <a:rPr lang="en-US" sz="4900" dirty="0" smtClean="0"/>
              <a:t>I am </a:t>
            </a:r>
            <a:r>
              <a:rPr lang="en-US" sz="4900" u="sng" dirty="0" smtClean="0"/>
              <a:t>debtor</a:t>
            </a:r>
            <a:r>
              <a:rPr lang="en-US" sz="4900" dirty="0" smtClean="0"/>
              <a:t>. </a:t>
            </a: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t>
            </a:r>
            <a:br>
              <a:rPr lang="en-US" dirty="0" smtClean="0"/>
            </a:br>
            <a:endParaRPr lang="en-US" dirty="0"/>
          </a:p>
        </p:txBody>
      </p:sp>
      <p:sp>
        <p:nvSpPr>
          <p:cNvPr id="15362" name="AutoShape 2" descr="Image result for a deb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Image result for a deb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65" name="Picture 5" descr="C:\Users\Jan\Desktop\Documents\debt-collection.jpg"/>
          <p:cNvPicPr>
            <a:picLocks noChangeAspect="1" noChangeArrowheads="1"/>
          </p:cNvPicPr>
          <p:nvPr/>
        </p:nvPicPr>
        <p:blipFill>
          <a:blip r:embed="rId3" cstate="print"/>
          <a:srcRect/>
          <a:stretch>
            <a:fillRect/>
          </a:stretch>
        </p:blipFill>
        <p:spPr bwMode="auto">
          <a:xfrm>
            <a:off x="3124200" y="1733550"/>
            <a:ext cx="2952750" cy="295275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334000" cy="4248150"/>
          </a:xfrm>
        </p:spPr>
        <p:txBody>
          <a:bodyPr anchor="t"/>
          <a:lstStyle/>
          <a:p>
            <a:r>
              <a:rPr lang="en-US" dirty="0" smtClean="0"/>
              <a:t> </a:t>
            </a:r>
            <a:br>
              <a:rPr lang="en-US" dirty="0" smtClean="0"/>
            </a:br>
            <a:r>
              <a:rPr lang="en-US" dirty="0" smtClean="0"/>
              <a:t/>
            </a:r>
            <a:br>
              <a:rPr lang="en-US" dirty="0" smtClean="0"/>
            </a:br>
            <a:r>
              <a:rPr lang="en-US" dirty="0" smtClean="0"/>
              <a:t>I am ready to</a:t>
            </a:r>
            <a:br>
              <a:rPr lang="en-US" dirty="0" smtClean="0"/>
            </a:br>
            <a:r>
              <a:rPr lang="en-US" dirty="0" smtClean="0"/>
              <a:t> </a:t>
            </a:r>
            <a:r>
              <a:rPr lang="en-US" u="sng" dirty="0" smtClean="0"/>
              <a:t>preach</a:t>
            </a:r>
            <a:r>
              <a:rPr lang="en-US" dirty="0" smtClean="0"/>
              <a:t> the gospel </a:t>
            </a:r>
            <a:endParaRPr lang="en-US" dirty="0"/>
          </a:p>
        </p:txBody>
      </p:sp>
      <p:pic>
        <p:nvPicPr>
          <p:cNvPr id="13313" name="Picture 1" descr="C:\Users\Jan\Desktop\Documents\preaching_web.jpg"/>
          <p:cNvPicPr>
            <a:picLocks noChangeAspect="1" noChangeArrowheads="1"/>
          </p:cNvPicPr>
          <p:nvPr/>
        </p:nvPicPr>
        <p:blipFill>
          <a:blip r:embed="rId3" cstate="print"/>
          <a:srcRect l="21812"/>
          <a:stretch>
            <a:fillRect/>
          </a:stretch>
        </p:blipFill>
        <p:spPr bwMode="auto">
          <a:xfrm>
            <a:off x="5334000" y="1123950"/>
            <a:ext cx="3550897" cy="302917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248150"/>
          </a:xfrm>
        </p:spPr>
        <p:txBody>
          <a:bodyPr anchor="t"/>
          <a:lstStyle/>
          <a:p>
            <a:r>
              <a:rPr lang="en-US" baseline="30000" dirty="0" smtClean="0"/>
              <a:t> </a:t>
            </a:r>
            <a:br>
              <a:rPr lang="en-US" baseline="30000" dirty="0" smtClean="0"/>
            </a:br>
            <a:r>
              <a:rPr lang="en-US" dirty="0" smtClean="0"/>
              <a:t>I am not </a:t>
            </a:r>
            <a:r>
              <a:rPr lang="en-US" u="sng" dirty="0" smtClean="0"/>
              <a:t>ashamed</a:t>
            </a:r>
            <a:r>
              <a:rPr lang="en-US" dirty="0" smtClean="0"/>
              <a:t> </a:t>
            </a:r>
            <a:br>
              <a:rPr lang="en-US" dirty="0" smtClean="0"/>
            </a:br>
            <a:r>
              <a:rPr lang="en-US" dirty="0" smtClean="0"/>
              <a:t>of the gospel of </a:t>
            </a:r>
            <a:r>
              <a:rPr lang="en-US" dirty="0" smtClean="0"/>
              <a:t>Christ. </a:t>
            </a:r>
            <a:endParaRPr lang="en-US" dirty="0"/>
          </a:p>
        </p:txBody>
      </p:sp>
      <p:pic>
        <p:nvPicPr>
          <p:cNvPr id="1026" name="Picture 2" descr="Image result for ready to preach"/>
          <p:cNvPicPr>
            <a:picLocks noChangeAspect="1" noChangeArrowheads="1"/>
          </p:cNvPicPr>
          <p:nvPr/>
        </p:nvPicPr>
        <p:blipFill>
          <a:blip r:embed="rId3" cstate="print"/>
          <a:srcRect/>
          <a:stretch>
            <a:fillRect/>
          </a:stretch>
        </p:blipFill>
        <p:spPr bwMode="auto">
          <a:xfrm>
            <a:off x="4038600" y="1809750"/>
            <a:ext cx="5257801" cy="3333750"/>
          </a:xfrm>
          <a:prstGeom prst="rect">
            <a:avLst/>
          </a:prstGeom>
          <a:noFill/>
          <a:ln w="9525" algn="in">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faith to faith"/>
          <p:cNvPicPr>
            <a:picLocks noChangeAspect="1" noChangeArrowheads="1"/>
          </p:cNvPicPr>
          <p:nvPr/>
        </p:nvPicPr>
        <p:blipFill>
          <a:blip r:embed="rId3" cstate="print"/>
          <a:srcRect/>
          <a:stretch>
            <a:fillRect/>
          </a:stretch>
        </p:blipFill>
        <p:spPr bwMode="auto">
          <a:xfrm>
            <a:off x="5257801" y="2520738"/>
            <a:ext cx="3886200" cy="2619587"/>
          </a:xfrm>
          <a:prstGeom prst="rect">
            <a:avLst/>
          </a:prstGeom>
          <a:noFill/>
          <a:ln w="9525" algn="in">
            <a:noFill/>
            <a:miter lim="800000"/>
            <a:headEnd/>
            <a:tailEnd/>
          </a:ln>
        </p:spPr>
      </p:pic>
      <p:sp>
        <p:nvSpPr>
          <p:cNvPr id="2" name="Title 1"/>
          <p:cNvSpPr>
            <a:spLocks noGrp="1"/>
          </p:cNvSpPr>
          <p:nvPr>
            <p:ph type="title"/>
          </p:nvPr>
        </p:nvSpPr>
        <p:spPr>
          <a:xfrm>
            <a:off x="0" y="0"/>
            <a:ext cx="6705600" cy="4248150"/>
          </a:xfrm>
        </p:spPr>
        <p:txBody>
          <a:bodyPr anchor="t"/>
          <a:lstStyle/>
          <a:p>
            <a:r>
              <a:rPr lang="en-US" dirty="0" smtClean="0"/>
              <a:t/>
            </a:r>
            <a:br>
              <a:rPr lang="en-US" dirty="0" smtClean="0"/>
            </a:br>
            <a:r>
              <a:rPr lang="en-US" dirty="0" smtClean="0"/>
              <a:t>It is the </a:t>
            </a:r>
            <a:r>
              <a:rPr lang="en-US" u="sng" dirty="0" smtClean="0"/>
              <a:t>power</a:t>
            </a:r>
            <a:r>
              <a:rPr lang="en-US" dirty="0" smtClean="0"/>
              <a:t> of God unto salvation to every one that </a:t>
            </a:r>
            <a:r>
              <a:rPr lang="en-US" dirty="0" smtClean="0"/>
              <a:t>believeth.</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jpg"/>
          <p:cNvPicPr>
            <a:picLocks noChangeAspect="1"/>
          </p:cNvPicPr>
          <p:nvPr/>
        </p:nvPicPr>
        <p:blipFill>
          <a:blip r:embed="rId3" cstate="print"/>
          <a:stretch>
            <a:fillRect/>
          </a:stretch>
        </p:blipFill>
        <p:spPr>
          <a:xfrm>
            <a:off x="0" y="-297414"/>
            <a:ext cx="9144000" cy="5738327"/>
          </a:xfrm>
          <a:prstGeom prst="rect">
            <a:avLst/>
          </a:prstGeom>
        </p:spPr>
      </p:pic>
      <p:sp>
        <p:nvSpPr>
          <p:cNvPr id="2" name="Title 1"/>
          <p:cNvSpPr>
            <a:spLocks noGrp="1"/>
          </p:cNvSpPr>
          <p:nvPr>
            <p:ph type="title"/>
          </p:nvPr>
        </p:nvSpPr>
        <p:spPr>
          <a:xfrm>
            <a:off x="0" y="0"/>
            <a:ext cx="9144000" cy="4248150"/>
          </a:xfrm>
        </p:spPr>
        <p:txBody>
          <a:bodyPr anchor="t">
            <a:normAutofit fontScale="90000"/>
          </a:bodyPr>
          <a:lstStyle/>
          <a:p>
            <a:r>
              <a:rPr lang="en-US" dirty="0" smtClean="0"/>
              <a:t/>
            </a:r>
            <a:br>
              <a:rPr lang="en-US" dirty="0" smtClean="0"/>
            </a:br>
            <a:r>
              <a:rPr lang="en-US" sz="4900" dirty="0" smtClean="0"/>
              <a:t>It is the </a:t>
            </a:r>
            <a:r>
              <a:rPr lang="en-US" sz="4900" u="sng" dirty="0" smtClean="0"/>
              <a:t>righteousness</a:t>
            </a:r>
            <a:r>
              <a:rPr lang="en-US" sz="4900" dirty="0" smtClean="0"/>
              <a:t> of God revealed from faith to faith: </a:t>
            </a:r>
            <a:br>
              <a:rPr lang="en-US" sz="4900" dirty="0" smtClean="0"/>
            </a:br>
            <a:r>
              <a:rPr lang="en-US" sz="4900" dirty="0" smtClean="0"/>
              <a:t>as it is written, </a:t>
            </a:r>
            <a:br>
              <a:rPr lang="en-US" sz="4900" dirty="0" smtClean="0"/>
            </a:br>
            <a:r>
              <a:rPr lang="en-US" sz="4900" dirty="0" smtClean="0"/>
              <a:t>The just shall live by faith.</a:t>
            </a:r>
            <a:r>
              <a:rPr lang="en-US" dirty="0" smtClean="0"/>
              <a:t/>
            </a:r>
            <a:br>
              <a:rPr lang="en-US" dirty="0" smtClean="0"/>
            </a:br>
            <a:r>
              <a:rPr lang="en-US" dirty="0" smtClean="0"/>
              <a:t> </a:t>
            </a:r>
            <a:br>
              <a:rPr lang="en-US" dirty="0" smtClean="0"/>
            </a:b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248150"/>
          </a:xfrm>
        </p:spPr>
        <p:txBody>
          <a:bodyPr anchor="t">
            <a:normAutofit/>
          </a:bodyPr>
          <a:lstStyle/>
          <a:p>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pic>
        <p:nvPicPr>
          <p:cNvPr id="3074" name="Picture 2" descr="54abc082702680c52c41ca43f67851bc"/>
          <p:cNvPicPr>
            <a:picLocks noChangeAspect="1" noChangeArrowheads="1"/>
          </p:cNvPicPr>
          <p:nvPr/>
        </p:nvPicPr>
        <p:blipFill>
          <a:blip r:embed="rId3" cstate="print"/>
          <a:srcRect r="8772" b="5733"/>
          <a:stretch>
            <a:fillRect/>
          </a:stretch>
        </p:blipFill>
        <p:spPr bwMode="auto">
          <a:xfrm>
            <a:off x="1752600" y="209550"/>
            <a:ext cx="5181600" cy="4855002"/>
          </a:xfrm>
          <a:prstGeom prst="rect">
            <a:avLst/>
          </a:prstGeom>
          <a:noFill/>
          <a:ln w="9525" algn="in">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cstate="print"/>
          <a:srcRect l="26967" t="46429"/>
          <a:stretch>
            <a:fillRect/>
          </a:stretch>
        </p:blipFill>
        <p:spPr bwMode="auto">
          <a:xfrm>
            <a:off x="5429250" y="3095625"/>
            <a:ext cx="3714750" cy="2044700"/>
          </a:xfrm>
          <a:prstGeom prst="rect">
            <a:avLst/>
          </a:prstGeom>
          <a:noFill/>
          <a:ln w="9525" algn="in">
            <a:noFill/>
            <a:miter lim="800000"/>
            <a:headEnd/>
            <a:tailEnd/>
          </a:ln>
          <a:effectLst/>
        </p:spPr>
      </p:pic>
      <p:sp>
        <p:nvSpPr>
          <p:cNvPr id="2" name="Title 1"/>
          <p:cNvSpPr>
            <a:spLocks noGrp="1"/>
          </p:cNvSpPr>
          <p:nvPr>
            <p:ph type="title"/>
          </p:nvPr>
        </p:nvSpPr>
        <p:spPr>
          <a:xfrm>
            <a:off x="0" y="0"/>
            <a:ext cx="9144000" cy="4476750"/>
          </a:xfrm>
        </p:spPr>
        <p:txBody>
          <a:bodyPr anchor="t"/>
          <a:lstStyle/>
          <a:p>
            <a:r>
              <a:rPr lang="en-US" dirty="0" smtClean="0"/>
              <a:t/>
            </a:r>
            <a:br>
              <a:rPr lang="en-US" dirty="0" smtClean="0"/>
            </a:br>
            <a:r>
              <a:rPr lang="en-US" dirty="0" smtClean="0"/>
              <a:t>but those who live in accordance with the Spirit have their minds set on what the spirit desires.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cstate="print"/>
          <a:srcRect l="26967" t="46429"/>
          <a:stretch>
            <a:fillRect/>
          </a:stretch>
        </p:blipFill>
        <p:spPr bwMode="auto">
          <a:xfrm>
            <a:off x="5429250" y="3095625"/>
            <a:ext cx="3714750" cy="2044700"/>
          </a:xfrm>
          <a:prstGeom prst="rect">
            <a:avLst/>
          </a:prstGeom>
          <a:noFill/>
          <a:ln w="9525" algn="in">
            <a:noFill/>
            <a:miter lim="800000"/>
            <a:headEnd/>
            <a:tailEnd/>
          </a:ln>
          <a:effectLst/>
        </p:spPr>
      </p:pic>
      <p:sp>
        <p:nvSpPr>
          <p:cNvPr id="2" name="Title 1"/>
          <p:cNvSpPr>
            <a:spLocks noGrp="1"/>
          </p:cNvSpPr>
          <p:nvPr>
            <p:ph type="title"/>
          </p:nvPr>
        </p:nvSpPr>
        <p:spPr>
          <a:xfrm>
            <a:off x="0" y="0"/>
            <a:ext cx="9144000" cy="4019550"/>
          </a:xfrm>
        </p:spPr>
        <p:txBody>
          <a:bodyPr anchor="t"/>
          <a:lstStyle/>
          <a:p>
            <a:r>
              <a:rPr lang="en-US" dirty="0" smtClean="0"/>
              <a:t/>
            </a:r>
            <a:br>
              <a:rPr lang="en-US" dirty="0" smtClean="0"/>
            </a:br>
            <a:r>
              <a:rPr lang="en-US" dirty="0" smtClean="0"/>
              <a:t>The mind of sinful man is death, but the mind controlled by the Spirit is life and peace; the sinful mind is hostile to God.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cstate="print"/>
          <a:srcRect l="26967" t="46429"/>
          <a:stretch>
            <a:fillRect/>
          </a:stretch>
        </p:blipFill>
        <p:spPr bwMode="auto">
          <a:xfrm>
            <a:off x="5429250" y="3095625"/>
            <a:ext cx="3714750" cy="2044700"/>
          </a:xfrm>
          <a:prstGeom prst="rect">
            <a:avLst/>
          </a:prstGeom>
          <a:noFill/>
          <a:ln w="9525" algn="in">
            <a:noFill/>
            <a:miter lim="800000"/>
            <a:headEnd/>
            <a:tailEnd/>
          </a:ln>
          <a:effectLst/>
        </p:spPr>
      </p:pic>
      <p:sp>
        <p:nvSpPr>
          <p:cNvPr id="2" name="Title 1"/>
          <p:cNvSpPr>
            <a:spLocks noGrp="1"/>
          </p:cNvSpPr>
          <p:nvPr>
            <p:ph type="title"/>
          </p:nvPr>
        </p:nvSpPr>
        <p:spPr>
          <a:xfrm>
            <a:off x="0" y="0"/>
            <a:ext cx="9144000" cy="4629150"/>
          </a:xfrm>
        </p:spPr>
        <p:txBody>
          <a:bodyPr anchor="t"/>
          <a:lstStyle/>
          <a:p>
            <a:r>
              <a:rPr lang="en-US" dirty="0" smtClean="0"/>
              <a:t/>
            </a:r>
            <a:br>
              <a:rPr lang="en-US" dirty="0" smtClean="0"/>
            </a:br>
            <a:r>
              <a:rPr lang="en-US" dirty="0" smtClean="0"/>
              <a:t>It does not submit to God’s law, nor can it do so.  </a:t>
            </a:r>
            <a:br>
              <a:rPr lang="en-US" dirty="0" smtClean="0"/>
            </a:br>
            <a:r>
              <a:rPr lang="en-US" dirty="0" smtClean="0"/>
              <a:t>Those controlled by the sinful nature cannot please God.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cstate="print"/>
          <a:srcRect l="26967" t="46429"/>
          <a:stretch>
            <a:fillRect/>
          </a:stretch>
        </p:blipFill>
        <p:spPr bwMode="auto">
          <a:xfrm>
            <a:off x="5429250" y="3095625"/>
            <a:ext cx="3714750" cy="2044700"/>
          </a:xfrm>
          <a:prstGeom prst="rect">
            <a:avLst/>
          </a:prstGeom>
          <a:noFill/>
          <a:ln w="9525" algn="in">
            <a:noFill/>
            <a:miter lim="800000"/>
            <a:headEnd/>
            <a:tailEnd/>
          </a:ln>
          <a:effectLst/>
        </p:spPr>
      </p:pic>
      <p:sp>
        <p:nvSpPr>
          <p:cNvPr id="2" name="Title 1"/>
          <p:cNvSpPr>
            <a:spLocks noGrp="1"/>
          </p:cNvSpPr>
          <p:nvPr>
            <p:ph type="title"/>
          </p:nvPr>
        </p:nvSpPr>
        <p:spPr>
          <a:xfrm>
            <a:off x="0" y="0"/>
            <a:ext cx="9144000" cy="4629150"/>
          </a:xfrm>
        </p:spPr>
        <p:txBody>
          <a:bodyPr anchor="t"/>
          <a:lstStyle/>
          <a:p>
            <a:r>
              <a:rPr lang="en-US" dirty="0" smtClean="0"/>
              <a:t/>
            </a:r>
            <a:br>
              <a:rPr lang="en-US" dirty="0" smtClean="0"/>
            </a:br>
            <a:r>
              <a:rPr lang="en-US" dirty="0" smtClean="0"/>
              <a:t>You, however, are controlled </a:t>
            </a:r>
            <a:br>
              <a:rPr lang="en-US" dirty="0" smtClean="0"/>
            </a:br>
            <a:r>
              <a:rPr lang="en-US" dirty="0" smtClean="0"/>
              <a:t>not by the sinful nature, </a:t>
            </a:r>
            <a:br>
              <a:rPr lang="en-US" dirty="0" smtClean="0"/>
            </a:br>
            <a:r>
              <a:rPr lang="en-US" dirty="0" smtClean="0"/>
              <a:t>but by the Spirit, </a:t>
            </a:r>
            <a:br>
              <a:rPr lang="en-US" dirty="0" smtClean="0"/>
            </a:br>
            <a:r>
              <a:rPr lang="en-US" dirty="0" smtClean="0"/>
              <a:t>If the Spirit of God lives in you.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cstate="print"/>
          <a:srcRect l="26967" t="46429"/>
          <a:stretch>
            <a:fillRect/>
          </a:stretch>
        </p:blipFill>
        <p:spPr bwMode="auto">
          <a:xfrm>
            <a:off x="5429250" y="3095625"/>
            <a:ext cx="3714750" cy="2044700"/>
          </a:xfrm>
          <a:prstGeom prst="rect">
            <a:avLst/>
          </a:prstGeom>
          <a:noFill/>
          <a:ln w="9525" algn="in">
            <a:noFill/>
            <a:miter lim="800000"/>
            <a:headEnd/>
            <a:tailEnd/>
          </a:ln>
          <a:effectLst/>
        </p:spPr>
      </p:pic>
      <p:sp>
        <p:nvSpPr>
          <p:cNvPr id="2" name="Title 1"/>
          <p:cNvSpPr>
            <a:spLocks noGrp="1"/>
          </p:cNvSpPr>
          <p:nvPr>
            <p:ph type="title"/>
          </p:nvPr>
        </p:nvSpPr>
        <p:spPr>
          <a:xfrm>
            <a:off x="0" y="0"/>
            <a:ext cx="9144000" cy="4629150"/>
          </a:xfrm>
        </p:spPr>
        <p:txBody>
          <a:bodyPr anchor="t"/>
          <a:lstStyle/>
          <a:p>
            <a:r>
              <a:rPr lang="en-US" dirty="0" smtClean="0"/>
              <a:t/>
            </a:r>
            <a:br>
              <a:rPr lang="en-US" dirty="0" smtClean="0"/>
            </a:br>
            <a:r>
              <a:rPr lang="en-US" dirty="0" smtClean="0"/>
              <a:t>And if anyone does not have </a:t>
            </a:r>
            <a:br>
              <a:rPr lang="en-US" dirty="0" smtClean="0"/>
            </a:br>
            <a:r>
              <a:rPr lang="en-US" dirty="0" smtClean="0"/>
              <a:t>the Spirit of Christ, </a:t>
            </a:r>
            <a:br>
              <a:rPr lang="en-US" dirty="0" smtClean="0"/>
            </a:br>
            <a:r>
              <a:rPr lang="en-US" dirty="0" smtClean="0"/>
              <a:t>he does not belong to Christ.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cstate="print"/>
          <a:srcRect l="26967" t="46429"/>
          <a:stretch>
            <a:fillRect/>
          </a:stretch>
        </p:blipFill>
        <p:spPr bwMode="auto">
          <a:xfrm>
            <a:off x="5429250" y="3095625"/>
            <a:ext cx="3714750" cy="2044700"/>
          </a:xfrm>
          <a:prstGeom prst="rect">
            <a:avLst/>
          </a:prstGeom>
          <a:noFill/>
          <a:ln w="9525" algn="in">
            <a:noFill/>
            <a:miter lim="800000"/>
            <a:headEnd/>
            <a:tailEnd/>
          </a:ln>
          <a:effectLst/>
        </p:spPr>
      </p:pic>
      <p:sp>
        <p:nvSpPr>
          <p:cNvPr id="2" name="Title 1"/>
          <p:cNvSpPr>
            <a:spLocks noGrp="1"/>
          </p:cNvSpPr>
          <p:nvPr>
            <p:ph type="title"/>
          </p:nvPr>
        </p:nvSpPr>
        <p:spPr>
          <a:xfrm>
            <a:off x="0" y="0"/>
            <a:ext cx="9144000" cy="4629150"/>
          </a:xfrm>
        </p:spPr>
        <p:txBody>
          <a:bodyPr anchor="t"/>
          <a:lstStyle/>
          <a:p>
            <a:r>
              <a:rPr lang="en-US" dirty="0" smtClean="0"/>
              <a:t/>
            </a:r>
            <a:br>
              <a:rPr lang="en-US" dirty="0" smtClean="0"/>
            </a:br>
            <a:r>
              <a:rPr lang="en-US" dirty="0" smtClean="0"/>
              <a:t>But if Christ is in you, </a:t>
            </a:r>
            <a:br>
              <a:rPr lang="en-US" dirty="0" smtClean="0"/>
            </a:br>
            <a:r>
              <a:rPr lang="en-US" dirty="0" smtClean="0"/>
              <a:t>your body is dead because of sin, yet your spirit is alive </a:t>
            </a:r>
            <a:br>
              <a:rPr lang="en-US" dirty="0" smtClean="0"/>
            </a:br>
            <a:r>
              <a:rPr lang="en-US" dirty="0" smtClean="0"/>
              <a:t>because of righteousness.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cstate="print"/>
          <a:srcRect l="26967" t="46429"/>
          <a:stretch>
            <a:fillRect/>
          </a:stretch>
        </p:blipFill>
        <p:spPr bwMode="auto">
          <a:xfrm>
            <a:off x="5429250" y="3095625"/>
            <a:ext cx="3714750" cy="2044700"/>
          </a:xfrm>
          <a:prstGeom prst="rect">
            <a:avLst/>
          </a:prstGeom>
          <a:noFill/>
          <a:ln w="9525" algn="in">
            <a:noFill/>
            <a:miter lim="800000"/>
            <a:headEnd/>
            <a:tailEnd/>
          </a:ln>
          <a:effectLst/>
        </p:spPr>
      </p:pic>
      <p:sp>
        <p:nvSpPr>
          <p:cNvPr id="2" name="Title 1"/>
          <p:cNvSpPr>
            <a:spLocks noGrp="1"/>
          </p:cNvSpPr>
          <p:nvPr>
            <p:ph type="title"/>
          </p:nvPr>
        </p:nvSpPr>
        <p:spPr>
          <a:xfrm>
            <a:off x="0" y="0"/>
            <a:ext cx="9144000" cy="4400550"/>
          </a:xfrm>
        </p:spPr>
        <p:txBody>
          <a:bodyPr anchor="t"/>
          <a:lstStyle/>
          <a:p>
            <a:r>
              <a:rPr lang="en-US" dirty="0" smtClean="0"/>
              <a:t/>
            </a:r>
            <a:br>
              <a:rPr lang="en-US" dirty="0" smtClean="0"/>
            </a:br>
            <a:r>
              <a:rPr lang="en-US" dirty="0" smtClean="0"/>
              <a:t>And if the Spirit of </a:t>
            </a:r>
            <a:r>
              <a:rPr lang="en-US" dirty="0" smtClean="0"/>
              <a:t>Him </a:t>
            </a:r>
            <a:r>
              <a:rPr lang="en-US" dirty="0" smtClean="0"/>
              <a:t>who raised Jesus from the dead is living in you, </a:t>
            </a:r>
            <a:endParaRPr lang="en-US" dirty="0"/>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ermon">
      <a:majorFont>
        <a:latin typeface="Aharoni"/>
        <a:ea typeface=""/>
        <a:cs typeface=""/>
      </a:majorFont>
      <a:minorFont>
        <a:latin typeface="Aharon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TotalTime>
  <Words>64</Words>
  <Application>Microsoft Office PowerPoint</Application>
  <PresentationFormat>On-screen Show (16:9)</PresentationFormat>
  <Paragraphs>58</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 “A Way Of Life  For All People” Romans 8: 5-17</vt:lpstr>
      <vt:lpstr> Those who live according to the sinful nature have their minds set on what that nature desires; </vt:lpstr>
      <vt:lpstr> but those who live in accordance with the Spirit have their minds set on what the spirit desires.</vt:lpstr>
      <vt:lpstr> The mind of sinful man is death, but the mind controlled by the Spirit is life and peace; the sinful mind is hostile to God. </vt:lpstr>
      <vt:lpstr> It does not submit to God’s law, nor can it do so.   Those controlled by the sinful nature cannot please God. </vt:lpstr>
      <vt:lpstr> You, however, are controlled  not by the sinful nature,  but by the Spirit,  If the Spirit of God lives in you. </vt:lpstr>
      <vt:lpstr> And if anyone does not have  the Spirit of Christ,  he does not belong to Christ.  </vt:lpstr>
      <vt:lpstr> But if Christ is in you,  your body is dead because of sin, yet your spirit is alive  because of righteousness.</vt:lpstr>
      <vt:lpstr> And if the Spirit of Him who raised Jesus from the dead is living in you, </vt:lpstr>
      <vt:lpstr> He who raised Christ from the dead will also give life to your mortal bodies through His Spirit, who lives in you.</vt:lpstr>
      <vt:lpstr> Therefore, brothers,  we have an obligation— but it is not to the sinful nature,  to live according to it.  </vt:lpstr>
      <vt:lpstr> For if you live  according to the sinful nature, you will die; </vt:lpstr>
      <vt:lpstr> but if by the Spirit  you put to death  the misdeeds of the body,  you will live.</vt:lpstr>
      <vt:lpstr> Because those who are  lead by the Spirit of God  are sons of God.  </vt:lpstr>
      <vt:lpstr> For you did not receive  a spirit that makes you a slave again to fear, but you received the Spirit of son-ship.</vt:lpstr>
      <vt:lpstr> And by Him we cry,  “Abba, Father.”   The Spirit himself testifies with our spirit that we are  God’s children. </vt:lpstr>
      <vt:lpstr> Now if we are children,  then we are heirs—heirs of God and co-heirs with Christ, </vt:lpstr>
      <vt:lpstr> if indeed we share  in His sufferings  in order that we may also  share in His glory.</vt:lpstr>
      <vt:lpstr> “A Way Of Life  For All People” Romans 8: 5-17</vt:lpstr>
      <vt:lpstr>  After John was put in prison,  Jesus went into Galilee,  proclaiming the good news of God.  The time has come,  the kingdom of God is near!    </vt:lpstr>
      <vt:lpstr> The Gospel,  in the New Testament,  is the Good News that God,  the creator of this world,  is becoming King.    </vt:lpstr>
      <vt:lpstr> Repent and believe  the good News!  The good News is that Jesus,  who God raised from the dead  is the world’s true Lord.   </vt:lpstr>
      <vt:lpstr>The Good News is the powerful announcement that God is God and that Jesus is Lord, and that the powers of evil have been defeated, that God’s new world has begun.  “I saw Satan fall like l ightning from heaven.”  Luke 10:18  </vt:lpstr>
      <vt:lpstr>   I am debtor.       </vt:lpstr>
      <vt:lpstr>   I am ready to  preach the gospel </vt:lpstr>
      <vt:lpstr>  I am not ashamed  of the gospel of Christ. </vt:lpstr>
      <vt:lpstr> It is the power of God unto salvation to every one that believeth.</vt:lpstr>
      <vt:lpstr> It is the righteousness of God revealed from faith to faith:  as it is written,  The just shall live by faith.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Theresa</dc:creator>
  <cp:lastModifiedBy> </cp:lastModifiedBy>
  <cp:revision>74</cp:revision>
  <dcterms:created xsi:type="dcterms:W3CDTF">2015-07-06T21:02:22Z</dcterms:created>
  <dcterms:modified xsi:type="dcterms:W3CDTF">2017-03-26T12:28:35Z</dcterms:modified>
</cp:coreProperties>
</file>