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8" r:id="rId3"/>
    <p:sldId id="269" r:id="rId4"/>
    <p:sldId id="277" r:id="rId5"/>
    <p:sldId id="270" r:id="rId6"/>
    <p:sldId id="271" r:id="rId7"/>
    <p:sldId id="284" r:id="rId8"/>
    <p:sldId id="272" r:id="rId9"/>
    <p:sldId id="287" r:id="rId10"/>
    <p:sldId id="273" r:id="rId11"/>
    <p:sldId id="285" r:id="rId12"/>
    <p:sldId id="274" r:id="rId13"/>
    <p:sldId id="286" r:id="rId14"/>
    <p:sldId id="275" r:id="rId15"/>
    <p:sldId id="278" r:id="rId16"/>
    <p:sldId id="279" r:id="rId17"/>
    <p:sldId id="276" r:id="rId18"/>
    <p:sldId id="280" r:id="rId19"/>
    <p:sldId id="260" r:id="rId20"/>
    <p:sldId id="261" r:id="rId21"/>
    <p:sldId id="262" r:id="rId22"/>
    <p:sldId id="288" r:id="rId23"/>
    <p:sldId id="282" r:id="rId24"/>
    <p:sldId id="281" r:id="rId25"/>
    <p:sldId id="263" r:id="rId26"/>
    <p:sldId id="264" r:id="rId27"/>
    <p:sldId id="265" r:id="rId28"/>
    <p:sldId id="283" r:id="rId29"/>
    <p:sldId id="266" r:id="rId30"/>
    <p:sldId id="267" r:id="rId3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2958" autoAdjust="0"/>
  </p:normalViewPr>
  <p:slideViewPr>
    <p:cSldViewPr>
      <p:cViewPr varScale="1">
        <p:scale>
          <a:sx n="99" d="100"/>
          <a:sy n="99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C:\Users\Jan\Desktop\Documents\heaven-and-earth-colli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080000"/>
          </a:xfrm>
          <a:prstGeom prst="rect">
            <a:avLst/>
          </a:prstGeom>
          <a:noFill/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4095750"/>
          </a:xfrm>
        </p:spPr>
        <p:txBody>
          <a:bodyPr anchor="t">
            <a:norm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/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800" dirty="0" smtClean="0">
                <a:solidFill>
                  <a:schemeClr val="bg1"/>
                </a:solidFill>
              </a:rPr>
              <a:t/>
            </a:r>
            <a:br>
              <a:rPr lang="en-US" sz="8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New </a:t>
            </a:r>
            <a:r>
              <a:rPr lang="en-US" sz="6000" dirty="0" smtClean="0">
                <a:solidFill>
                  <a:schemeClr val="bg1"/>
                </a:solidFill>
              </a:rPr>
              <a:t>Creation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 Corinthians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 4:5-15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6" name="AutoShape 2" descr="Image result for heaven and ear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51435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we who are alive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 smtClean="0"/>
              <a:t>always being given 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death for Jesus’ sake,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 smtClean="0"/>
              <a:t>that his life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be </a:t>
            </a:r>
            <a:r>
              <a:rPr lang="en-US" dirty="0" smtClean="0"/>
              <a:t>revealed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our </a:t>
            </a:r>
            <a:r>
              <a:rPr lang="en-US" dirty="0" smtClean="0"/>
              <a:t>mortal body.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 smtClean="0"/>
              <a:t>then,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death </a:t>
            </a:r>
            <a:r>
              <a:rPr lang="en-US" dirty="0" smtClean="0"/>
              <a:t>is at work in us,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 smtClean="0"/>
              <a:t>life is at work in you</a:t>
            </a:r>
            <a:r>
              <a:rPr lang="en-US" dirty="0" smtClean="0"/>
              <a:t>.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 smtClean="0"/>
              <a:t>is written: ”I believed; therefore I have spoken.”</a:t>
            </a:r>
            <a:endParaRPr lang="en-US" dirty="0"/>
          </a:p>
        </p:txBody>
      </p:sp>
      <p:pic>
        <p:nvPicPr>
          <p:cNvPr id="4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our same spirit of faith </a:t>
            </a:r>
            <a:br>
              <a:rPr lang="en-US" dirty="0" smtClean="0"/>
            </a:br>
            <a:r>
              <a:rPr lang="en-US" dirty="0" smtClean="0"/>
              <a:t>we also believe </a:t>
            </a:r>
            <a:br>
              <a:rPr lang="en-US" dirty="0" smtClean="0"/>
            </a:br>
            <a:r>
              <a:rPr lang="en-US" dirty="0" smtClean="0"/>
              <a:t>and therefore speak, 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because </a:t>
            </a:r>
            <a:r>
              <a:rPr lang="en-US" dirty="0" smtClean="0"/>
              <a:t>we know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 smtClean="0"/>
              <a:t>the one who raised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Lord Jesus from the </a:t>
            </a:r>
            <a:r>
              <a:rPr lang="en-US" dirty="0" smtClean="0"/>
              <a:t>dead,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 smtClean="0"/>
              <a:t>also raise us with Jesus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present us </a:t>
            </a:r>
            <a:r>
              <a:rPr lang="en-US" dirty="0" smtClean="0"/>
              <a:t>with </a:t>
            </a:r>
            <a:r>
              <a:rPr lang="en-US" dirty="0" smtClean="0"/>
              <a:t>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his presence.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05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this is for your benefit, </a:t>
            </a:r>
            <a:br>
              <a:rPr lang="en-US" dirty="0" smtClean="0"/>
            </a:br>
            <a:r>
              <a:rPr lang="en-US" dirty="0" smtClean="0"/>
              <a:t>so that the grace </a:t>
            </a:r>
            <a:br>
              <a:rPr lang="en-US" dirty="0" smtClean="0"/>
            </a:br>
            <a:r>
              <a:rPr lang="en-US" dirty="0" smtClean="0"/>
              <a:t>that is reaching </a:t>
            </a:r>
            <a:br>
              <a:rPr lang="en-US" dirty="0" smtClean="0"/>
            </a:br>
            <a:r>
              <a:rPr lang="en-US" dirty="0" smtClean="0"/>
              <a:t>more and more people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705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</a:t>
            </a:r>
            <a:r>
              <a:rPr lang="en-US" dirty="0" smtClean="0"/>
              <a:t>cause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thanksgiving to </a:t>
            </a:r>
            <a:r>
              <a:rPr lang="en-US" dirty="0" smtClean="0"/>
              <a:t>overflow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the </a:t>
            </a:r>
            <a:r>
              <a:rPr lang="en-US" dirty="0" smtClean="0"/>
              <a:t>glory of God. 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C:\Users\Jan\Desktop\Documents\rullesten-grav.jpg"/>
          <p:cNvPicPr>
            <a:picLocks noChangeAspect="1" noChangeArrowheads="1"/>
          </p:cNvPicPr>
          <p:nvPr/>
        </p:nvPicPr>
        <p:blipFill>
          <a:blip r:embed="rId3" cstate="print"/>
          <a:srcRect l="51429" t="9143"/>
          <a:stretch>
            <a:fillRect/>
          </a:stretch>
        </p:blipFill>
        <p:spPr bwMode="auto">
          <a:xfrm>
            <a:off x="0" y="2114550"/>
            <a:ext cx="2514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C:\Users\Jan\Desktop\Documents\Holy_Spirit_dove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648200" cy="37185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750"/>
            <a:ext cx="9144000" cy="432435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smtClean="0"/>
              <a:t>Death and </a:t>
            </a:r>
            <a:r>
              <a:rPr lang="en-US" b="1" dirty="0" smtClean="0"/>
              <a:t>Resurrection </a:t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dirty="0" smtClean="0"/>
              <a:t>Jesus forms the backbone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dirty="0" smtClean="0"/>
              <a:t>what Paul has to say.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3797" name="AutoShape 5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we do not preach ourselves, but Jesus Christ as Lord,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ourselves as your servants for Jesus’ sake,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 smtClean="0"/>
              <a:t>For I determined not to know any thing among you, save Jesus Christ, and him crucified.” </a:t>
            </a:r>
            <a:br>
              <a:rPr lang="en-US" b="1" dirty="0" smtClean="0"/>
            </a:br>
            <a:r>
              <a:rPr lang="en-US" b="1" dirty="0" smtClean="0"/>
              <a:t>1 Corinthians 2:2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Jan\Desktop\Documents\712685e03f28220ad44dc7f86432210e_chalkboard-background-clipart-chalkboard-background_564-4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5750"/>
            <a:ext cx="8610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39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900" b="1" dirty="0" smtClean="0"/>
              <a:t>Jewish </a:t>
            </a:r>
            <a:r>
              <a:rPr lang="en-US" sz="4900" b="1" dirty="0" smtClean="0"/>
              <a:t>Style </a:t>
            </a:r>
            <a:r>
              <a:rPr lang="en-US" sz="4900" b="1" dirty="0" smtClean="0"/>
              <a:t>Eschatology</a:t>
            </a:r>
            <a:br>
              <a:rPr lang="en-US" sz="4900" b="1" dirty="0" smtClean="0"/>
            </a:br>
            <a:r>
              <a:rPr lang="en-US" sz="4900" dirty="0" err="1" smtClean="0"/>
              <a:t>es·cha·tol·o·gy</a:t>
            </a:r>
            <a:r>
              <a:rPr lang="en-US" sz="49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Jan\Desktop\Documents\712685e03f28220ad44dc7f86432210e_chalkboard-background-clipart-chalkboard-background_564-4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9549"/>
            <a:ext cx="8610600" cy="4648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350"/>
            <a:ext cx="9144000" cy="4400550"/>
          </a:xfrm>
        </p:spPr>
        <p:txBody>
          <a:bodyPr anchor="t"/>
          <a:lstStyle/>
          <a:p>
            <a:r>
              <a:rPr lang="en-US" dirty="0" smtClean="0"/>
              <a:t>The </a:t>
            </a:r>
            <a:r>
              <a:rPr lang="en-US" dirty="0" smtClean="0"/>
              <a:t>part of theology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concerned </a:t>
            </a:r>
            <a:r>
              <a:rPr lang="en-US" dirty="0" smtClean="0"/>
              <a:t>with death,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judgment</a:t>
            </a:r>
            <a:r>
              <a:rPr lang="en-US" dirty="0" smtClean="0"/>
              <a:t>, </a:t>
            </a:r>
            <a:r>
              <a:rPr lang="en-US" dirty="0" smtClean="0"/>
              <a:t>and </a:t>
            </a:r>
            <a:r>
              <a:rPr lang="en-US" dirty="0" smtClean="0"/>
              <a:t>the final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destiny </a:t>
            </a:r>
            <a:r>
              <a:rPr lang="en-US" dirty="0" smtClean="0"/>
              <a:t>of the soul </a:t>
            </a:r>
            <a:br>
              <a:rPr lang="en-US" dirty="0" smtClean="0"/>
            </a:br>
            <a:r>
              <a:rPr lang="en-US" dirty="0" smtClean="0"/>
              <a:t>and of humankind.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3950"/>
          </a:xfrm>
        </p:spPr>
        <p:txBody>
          <a:bodyPr anchor="t"/>
          <a:lstStyle/>
          <a:p>
            <a:r>
              <a:rPr lang="en-US" b="1" dirty="0" smtClean="0"/>
              <a:t> 	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</a:t>
            </a:r>
            <a:r>
              <a:rPr lang="en-US" b="1" dirty="0" smtClean="0"/>
              <a:t>)  involves the resurrection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dirty="0" smtClean="0"/>
              <a:t>the body</a:t>
            </a:r>
            <a:r>
              <a:rPr lang="en-US" b="1" dirty="0" smtClean="0"/>
              <a:t>. 1 </a:t>
            </a:r>
            <a:r>
              <a:rPr lang="en-US" b="1" dirty="0" smtClean="0"/>
              <a:t>Corinthians 15:1-20</a:t>
            </a:r>
            <a:endParaRPr lang="en-US" dirty="0"/>
          </a:p>
        </p:txBody>
      </p:sp>
      <p:pic>
        <p:nvPicPr>
          <p:cNvPr id="4097" name="Picture 1" descr="C:\Users\Jan\Desktop\Documents\700x411-FiC-ThankfulForTheHarvest.jpg"/>
          <p:cNvPicPr>
            <a:picLocks noChangeAspect="1" noChangeArrowheads="1"/>
          </p:cNvPicPr>
          <p:nvPr/>
        </p:nvPicPr>
        <p:blipFill>
          <a:blip r:embed="rId3"/>
          <a:srcRect t="16500" b="7500"/>
          <a:stretch>
            <a:fillRect/>
          </a:stretch>
        </p:blipFill>
        <p:spPr bwMode="auto">
          <a:xfrm>
            <a:off x="2209800" y="2647950"/>
            <a:ext cx="4791075" cy="20485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/>
          <a:lstStyle/>
          <a:p>
            <a:pPr algn="l"/>
            <a:r>
              <a:rPr lang="en-US" b="1" dirty="0" smtClean="0"/>
              <a:t>	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2</a:t>
            </a:r>
            <a:r>
              <a:rPr lang="en-US" b="1" dirty="0" smtClean="0"/>
              <a:t>) and the liberation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/>
              <a:t>     of </a:t>
            </a:r>
            <a:r>
              <a:rPr lang="en-US" b="1" dirty="0" smtClean="0"/>
              <a:t>creation.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/>
              <a:t>   Romans 8:20-21</a:t>
            </a:r>
            <a:endParaRPr lang="en-US" dirty="0"/>
          </a:p>
        </p:txBody>
      </p:sp>
      <p:pic>
        <p:nvPicPr>
          <p:cNvPr id="6145" name="Picture 1" descr="C:\Users\Jan\Desktop\Documents\creative-freedom.jpg"/>
          <p:cNvPicPr>
            <a:picLocks noChangeAspect="1" noChangeArrowheads="1"/>
          </p:cNvPicPr>
          <p:nvPr/>
        </p:nvPicPr>
        <p:blipFill>
          <a:blip r:embed="rId3"/>
          <a:srcRect l="10013" r="39919" b="7898"/>
          <a:stretch>
            <a:fillRect/>
          </a:stretch>
        </p:blipFill>
        <p:spPr bwMode="auto">
          <a:xfrm>
            <a:off x="4673600" y="1657350"/>
            <a:ext cx="4165600" cy="3352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:\Users\Jan\Desktop\Documents\490932-Embarrassed-by-God_banner.jpeg"/>
          <p:cNvPicPr>
            <a:picLocks noChangeAspect="1" noChangeArrowheads="1"/>
          </p:cNvPicPr>
          <p:nvPr/>
        </p:nvPicPr>
        <p:blipFill>
          <a:blip r:embed="rId3"/>
          <a:srcRect r="40390"/>
          <a:stretch>
            <a:fillRect/>
          </a:stretch>
        </p:blipFill>
        <p:spPr bwMode="auto">
          <a:xfrm flipH="1">
            <a:off x="2438400" y="361950"/>
            <a:ext cx="4419600" cy="2667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24100"/>
            <a:ext cx="9144000" cy="28194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The </a:t>
            </a:r>
            <a:r>
              <a:rPr lang="en-US" sz="4900" b="1" dirty="0" smtClean="0"/>
              <a:t>Corinthians </a:t>
            </a:r>
            <a:r>
              <a:rPr lang="en-US" sz="4900" b="1" dirty="0" smtClean="0"/>
              <a:t>are </a:t>
            </a:r>
            <a:r>
              <a:rPr lang="en-US" sz="4900" b="1" u="sng" dirty="0" smtClean="0"/>
              <a:t>ashamed </a:t>
            </a:r>
            <a:r>
              <a:rPr lang="en-US" sz="4900" b="1" u="sng" dirty="0" smtClean="0"/>
              <a:t/>
            </a:r>
            <a:br>
              <a:rPr lang="en-US" sz="4900" b="1" u="sng" dirty="0" smtClean="0"/>
            </a:br>
            <a:r>
              <a:rPr lang="en-US" sz="4900" b="1" dirty="0" smtClean="0"/>
              <a:t>of Paul.  1 </a:t>
            </a:r>
            <a:r>
              <a:rPr lang="en-US" sz="4900" b="1" dirty="0" smtClean="0"/>
              <a:t>Corinthians 4:8-13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7652" name="AutoShape 4" descr="Image result for embarrass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Jan\Desktop\Documents\130094-050-BF63E14D.jpg"/>
          <p:cNvPicPr>
            <a:picLocks noChangeAspect="1" noChangeArrowheads="1"/>
          </p:cNvPicPr>
          <p:nvPr/>
        </p:nvPicPr>
        <p:blipFill>
          <a:blip r:embed="rId3"/>
          <a:srcRect t="18889" r="46916" b="33704"/>
          <a:stretch>
            <a:fillRect/>
          </a:stretch>
        </p:blipFill>
        <p:spPr bwMode="auto">
          <a:xfrm>
            <a:off x="228600" y="819150"/>
            <a:ext cx="29718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09550"/>
            <a:ext cx="7315200" cy="455295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Paul </a:t>
            </a:r>
            <a:r>
              <a:rPr lang="en-US" b="1" dirty="0" smtClean="0"/>
              <a:t>speaks openly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of </a:t>
            </a:r>
            <a:r>
              <a:rPr lang="en-US" b="1" dirty="0" smtClean="0"/>
              <a:t>his own </a:t>
            </a:r>
            <a:r>
              <a:rPr lang="en-US" b="1" u="sng" dirty="0" smtClean="0"/>
              <a:t>death</a:t>
            </a:r>
            <a:r>
              <a:rPr lang="en-US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 Corinthians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5:8 </a:t>
            </a:r>
            <a:r>
              <a:rPr lang="en-US" b="1" dirty="0" smtClean="0"/>
              <a:t>(5:1-11)</a:t>
            </a:r>
            <a:endParaRPr lang="en-US" dirty="0"/>
          </a:p>
        </p:txBody>
      </p:sp>
      <p:sp>
        <p:nvSpPr>
          <p:cNvPr id="2560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053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Paul </a:t>
            </a:r>
            <a:r>
              <a:rPr lang="en-US" sz="4900" b="1" dirty="0" smtClean="0"/>
              <a:t>sees the present </a:t>
            </a:r>
            <a:r>
              <a:rPr lang="en-US" sz="4900" b="1" dirty="0" smtClean="0"/>
              <a:t>in </a:t>
            </a:r>
            <a:r>
              <a:rPr lang="en-US" sz="4900" b="1" dirty="0" smtClean="0"/>
              <a:t>light 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of </a:t>
            </a:r>
            <a:r>
              <a:rPr lang="en-US" sz="4900" b="1" dirty="0" smtClean="0"/>
              <a:t>the </a:t>
            </a:r>
            <a:r>
              <a:rPr lang="en-US" sz="4900" b="1" u="sng" dirty="0" smtClean="0"/>
              <a:t>future</a:t>
            </a:r>
            <a:r>
              <a:rPr lang="en-US" sz="4900" b="1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3" name="Picture 1" descr="C:\Users\Jan\Desktop\Documents\planning1.jpg"/>
          <p:cNvPicPr>
            <a:picLocks noChangeAspect="1" noChangeArrowheads="1"/>
          </p:cNvPicPr>
          <p:nvPr/>
        </p:nvPicPr>
        <p:blipFill>
          <a:blip r:embed="rId3"/>
          <a:srcRect l="3089" t="8247" r="4247" b="13402"/>
          <a:stretch>
            <a:fillRect/>
          </a:stretch>
        </p:blipFill>
        <p:spPr bwMode="auto">
          <a:xfrm>
            <a:off x="2590800" y="2266950"/>
            <a:ext cx="4038600" cy="2557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Jan\Desktop\Documents\angel-appears-to-joseph-in-a-dream1.jpg"/>
          <p:cNvPicPr>
            <a:picLocks noChangeAspect="1" noChangeArrowheads="1"/>
          </p:cNvPicPr>
          <p:nvPr/>
        </p:nvPicPr>
        <p:blipFill>
          <a:blip r:embed="rId3"/>
          <a:srcRect l="18919" t="20370" r="46081" b="48519"/>
          <a:stretch>
            <a:fillRect/>
          </a:stretch>
        </p:blipFill>
        <p:spPr bwMode="auto">
          <a:xfrm flipH="1">
            <a:off x="5867399" y="819150"/>
            <a:ext cx="3047999" cy="37974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950"/>
            <a:ext cx="9144000" cy="4476750"/>
          </a:xfrm>
        </p:spPr>
        <p:txBody>
          <a:bodyPr anchor="t"/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Paul </a:t>
            </a:r>
            <a:r>
              <a:rPr lang="en-US" b="1" dirty="0" smtClean="0"/>
              <a:t>sees the present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in </a:t>
            </a:r>
            <a:r>
              <a:rPr lang="en-US" b="1" dirty="0" smtClean="0"/>
              <a:t>light of his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/>
              <a:t>             </a:t>
            </a:r>
            <a:r>
              <a:rPr lang="en-US" b="1" u="sng" dirty="0" smtClean="0"/>
              <a:t>suffering</a:t>
            </a: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Jan\Desktop\Documents\HHTR-Hope-300x300.jpg"/>
          <p:cNvPicPr>
            <a:picLocks noChangeAspect="1" noChangeArrowheads="1"/>
          </p:cNvPicPr>
          <p:nvPr/>
        </p:nvPicPr>
        <p:blipFill>
          <a:blip r:embed="rId3"/>
          <a:srcRect t="29259" b="41111"/>
          <a:stretch>
            <a:fillRect/>
          </a:stretch>
        </p:blipFill>
        <p:spPr bwMode="auto">
          <a:xfrm>
            <a:off x="0" y="0"/>
            <a:ext cx="9144000" cy="2343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6350"/>
            <a:ext cx="9144000" cy="37528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>
                <a:solidFill>
                  <a:srgbClr val="FF0000"/>
                </a:solidFill>
              </a:rPr>
              <a:t>Paul </a:t>
            </a:r>
            <a:r>
              <a:rPr lang="en-US" sz="4900" b="1" dirty="0" smtClean="0">
                <a:solidFill>
                  <a:srgbClr val="FF0000"/>
                </a:solidFill>
              </a:rPr>
              <a:t>sees his present suffering connected to the future </a:t>
            </a:r>
            <a:r>
              <a:rPr lang="en-US" sz="4900" b="1" dirty="0" smtClean="0">
                <a:solidFill>
                  <a:srgbClr val="FF0000"/>
                </a:solidFill>
              </a:rPr>
              <a:t/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4900" b="1" dirty="0" smtClean="0">
                <a:solidFill>
                  <a:srgbClr val="FF0000"/>
                </a:solidFill>
              </a:rPr>
              <a:t>in </a:t>
            </a:r>
            <a:r>
              <a:rPr lang="en-US" sz="4900" b="1" dirty="0" smtClean="0">
                <a:solidFill>
                  <a:srgbClr val="FF0000"/>
                </a:solidFill>
              </a:rPr>
              <a:t>which there is: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God, who said,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Let light shine our of darkness,” made his light shine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our </a:t>
            </a:r>
            <a:r>
              <a:rPr lang="en-US" dirty="0" smtClean="0"/>
              <a:t>hearts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Jan\Desktop\Document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61950"/>
            <a:ext cx="4876800" cy="365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 fontScale="90000"/>
          </a:bodyPr>
          <a:lstStyle/>
          <a:p>
            <a:pPr marL="742950" indent="-742950"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Resurrection</a:t>
            </a:r>
            <a:r>
              <a:rPr lang="en-US" b="1" dirty="0" smtClean="0"/>
              <a:t> 4:14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Glory</a:t>
            </a:r>
            <a:r>
              <a:rPr lang="en-US" b="1" dirty="0" smtClean="0"/>
              <a:t>  4:17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New Body</a:t>
            </a:r>
            <a:r>
              <a:rPr lang="en-US" b="1" dirty="0" smtClean="0"/>
              <a:t>  5;1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Judgment</a:t>
            </a:r>
            <a:r>
              <a:rPr lang="en-US" b="1" dirty="0" smtClean="0"/>
              <a:t>  5:10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Renewal </a:t>
            </a:r>
            <a:r>
              <a:rPr lang="en-US" b="1" u="sng" dirty="0" smtClean="0"/>
              <a:t>of </a:t>
            </a:r>
            <a:r>
              <a:rPr lang="en-US" b="1" u="sng" dirty="0" smtClean="0"/>
              <a:t>creation  </a:t>
            </a:r>
            <a:r>
              <a:rPr lang="en-US" b="1" dirty="0" smtClean="0"/>
              <a:t>5:17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05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give us the light </a:t>
            </a:r>
            <a:r>
              <a:rPr lang="en-US" dirty="0" smtClean="0"/>
              <a:t>of </a:t>
            </a:r>
            <a:r>
              <a:rPr lang="en-US" dirty="0" smtClean="0"/>
              <a:t>the knowledge </a:t>
            </a:r>
            <a:r>
              <a:rPr lang="en-US" dirty="0" smtClean="0"/>
              <a:t>of </a:t>
            </a:r>
            <a:r>
              <a:rPr lang="en-US" dirty="0" smtClean="0"/>
              <a:t>the glory of God </a:t>
            </a:r>
            <a:br>
              <a:rPr lang="en-US" dirty="0" smtClean="0"/>
            </a:br>
            <a:r>
              <a:rPr lang="en-US" dirty="0" smtClean="0"/>
              <a:t>in the face of Christ.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 smtClean="0"/>
              <a:t>we have this treasure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jars </a:t>
            </a:r>
            <a:r>
              <a:rPr lang="en-US" dirty="0" smtClean="0"/>
              <a:t>of clay to show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 smtClean="0"/>
              <a:t>this all-surpassing power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smtClean="0"/>
              <a:t>from God and not from us. 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 smtClean="0"/>
              <a:t>are hard pressed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smtClean="0"/>
              <a:t>every side, but not </a:t>
            </a:r>
            <a:r>
              <a:rPr lang="en-US" dirty="0" smtClean="0"/>
              <a:t>crushed; perplexed, but not in despair,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persecuted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 smtClean="0"/>
              <a:t>not abandoned;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struck </a:t>
            </a:r>
            <a:r>
              <a:rPr lang="en-US" dirty="0" smtClean="0"/>
              <a:t>down,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 smtClean="0"/>
              <a:t>not destroyed.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05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 smtClean="0"/>
              <a:t>always carry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around in </a:t>
            </a:r>
            <a:r>
              <a:rPr lang="en-US" dirty="0" smtClean="0"/>
              <a:t>our body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death of Jesus,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 smtClean="0"/>
              <a:t>that the life of Jesus </a:t>
            </a:r>
            <a:br>
              <a:rPr lang="en-US" dirty="0" smtClean="0"/>
            </a:br>
            <a:r>
              <a:rPr lang="en-US" dirty="0" smtClean="0"/>
              <a:t>may also be revealed </a:t>
            </a:r>
            <a:br>
              <a:rPr lang="en-US" dirty="0" smtClean="0"/>
            </a:br>
            <a:r>
              <a:rPr lang="en-US" dirty="0" smtClean="0"/>
              <a:t>in our body.</a:t>
            </a:r>
            <a:endParaRPr lang="en-US" dirty="0"/>
          </a:p>
        </p:txBody>
      </p:sp>
      <p:pic>
        <p:nvPicPr>
          <p:cNvPr id="3" name="Picture 1" descr="C:\Users\Jan\Desktop\Documents\download (9).jpg"/>
          <p:cNvPicPr>
            <a:picLocks noChangeAspect="1" noChangeArrowheads="1"/>
          </p:cNvPicPr>
          <p:nvPr/>
        </p:nvPicPr>
        <p:blipFill>
          <a:blip r:embed="rId3"/>
          <a:srcRect t="55033"/>
          <a:stretch>
            <a:fillRect/>
          </a:stretch>
        </p:blipFill>
        <p:spPr bwMode="auto">
          <a:xfrm>
            <a:off x="3203388" y="3790950"/>
            <a:ext cx="5940612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35</Words>
  <Application>Microsoft Office PowerPoint</Application>
  <PresentationFormat>On-screen Show (16:9)</PresentationFormat>
  <Paragraphs>60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New Creation 2 Corinthians         4:5-15 </vt:lpstr>
      <vt:lpstr> For we do not preach ourselves, but Jesus Christ as Lord,  and ourselves as your servants for Jesus’ sake,</vt:lpstr>
      <vt:lpstr> For God, who said,  “Let light shine our of darkness,” made his light shine  in our hearts</vt:lpstr>
      <vt:lpstr> to give us the light of the knowledge of the glory of God  in the face of Christ.</vt:lpstr>
      <vt:lpstr> But we have this treasure  in jars of clay to show  that this all-surpassing power  is from God and not from us. </vt:lpstr>
      <vt:lpstr> We are hard pressed  on every side, but not crushed; perplexed, but not in despair, </vt:lpstr>
      <vt:lpstr> persecuted,  but not abandoned;  struck down,  but not destroyed.</vt:lpstr>
      <vt:lpstr> We always carry  around in our body  the death of Jesus,  </vt:lpstr>
      <vt:lpstr> so that the life of Jesus  may also be revealed  in our body.</vt:lpstr>
      <vt:lpstr> For we who are alive  are always being given over  to death for Jesus’ sake,  </vt:lpstr>
      <vt:lpstr> so that his life  may be revealed  in our mortal body.</vt:lpstr>
      <vt:lpstr> So then,  death is at work in us,  but life is at work in you.   </vt:lpstr>
      <vt:lpstr> It is written: ”I believed; therefore I have spoken.”</vt:lpstr>
      <vt:lpstr> With our same spirit of faith  we also believe  and therefore speak, </vt:lpstr>
      <vt:lpstr> because we know  that the one who raised  the Lord Jesus from the dead,</vt:lpstr>
      <vt:lpstr> will also raise us with Jesus  and present us with you  in his presence.</vt:lpstr>
      <vt:lpstr> All this is for your benefit,  so that the grace  that is reaching  more and more people  </vt:lpstr>
      <vt:lpstr> may cause  thanksgiving to overflow  to the glory of God. </vt:lpstr>
      <vt:lpstr> The Death and Resurrection  of Jesus forms the backbone  of what Paul has to say.    </vt:lpstr>
      <vt:lpstr> “For I determined not to know any thing among you, save Jesus Christ, and him crucified.”  1 Corinthians 2:2</vt:lpstr>
      <vt:lpstr>  Jewish Style Eschatology es·cha·tol·o·gy             </vt:lpstr>
      <vt:lpstr>The part of theology  concerned with death,  judgment, and the final  destiny of the soul  and of humankind. </vt:lpstr>
      <vt:lpstr>   1)  involves the resurrection  of the body. 1 Corinthians 15:1-20</vt:lpstr>
      <vt:lpstr>    2) and the liberation        of creation.      Romans 8:20-21</vt:lpstr>
      <vt:lpstr> The Corinthians are ashamed  of Paul.  1 Corinthians 4:8-13     </vt:lpstr>
      <vt:lpstr> Paul speaks openly  of his own death. 2 Corinthians  5:8 (5:1-11)</vt:lpstr>
      <vt:lpstr> Paul sees the present in light  of the future.       </vt:lpstr>
      <vt:lpstr>     Paul sees the present            in light of his                suffering.</vt:lpstr>
      <vt:lpstr>  Paul sees his present suffering connected to the future  in which there is:   </vt:lpstr>
      <vt:lpstr> Resurrection 4:14 Glory  4:17 New Body  5;1 Judgment  5:10 Renewal of creation  5:17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Jan</cp:lastModifiedBy>
  <cp:revision>82</cp:revision>
  <dcterms:created xsi:type="dcterms:W3CDTF">2015-07-06T21:02:22Z</dcterms:created>
  <dcterms:modified xsi:type="dcterms:W3CDTF">2017-03-10T19:57:11Z</dcterms:modified>
</cp:coreProperties>
</file>