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9" r:id="rId2"/>
    <p:sldId id="268" r:id="rId3"/>
    <p:sldId id="273" r:id="rId4"/>
    <p:sldId id="269" r:id="rId5"/>
    <p:sldId id="270" r:id="rId6"/>
    <p:sldId id="271" r:id="rId7"/>
    <p:sldId id="272" r:id="rId8"/>
    <p:sldId id="274" r:id="rId9"/>
    <p:sldId id="275" r:id="rId10"/>
    <p:sldId id="276" r:id="rId11"/>
    <p:sldId id="277" r:id="rId12"/>
    <p:sldId id="267" r:id="rId13"/>
    <p:sldId id="288" r:id="rId14"/>
    <p:sldId id="290" r:id="rId15"/>
    <p:sldId id="292" r:id="rId16"/>
    <p:sldId id="266" r:id="rId17"/>
    <p:sldId id="280" r:id="rId18"/>
    <p:sldId id="293" r:id="rId19"/>
    <p:sldId id="289" r:id="rId20"/>
    <p:sldId id="307" r:id="rId21"/>
    <p:sldId id="281" r:id="rId22"/>
    <p:sldId id="282" r:id="rId23"/>
    <p:sldId id="308" r:id="rId24"/>
    <p:sldId id="263" r:id="rId25"/>
    <p:sldId id="298" r:id="rId26"/>
    <p:sldId id="311" r:id="rId27"/>
    <p:sldId id="284" r:id="rId28"/>
    <p:sldId id="295" r:id="rId29"/>
    <p:sldId id="297" r:id="rId30"/>
    <p:sldId id="286" r:id="rId31"/>
    <p:sldId id="285" r:id="rId32"/>
    <p:sldId id="296" r:id="rId33"/>
    <p:sldId id="299" r:id="rId34"/>
    <p:sldId id="300" r:id="rId35"/>
    <p:sldId id="301" r:id="rId36"/>
    <p:sldId id="287" r:id="rId37"/>
    <p:sldId id="291" r:id="rId38"/>
    <p:sldId id="302" r:id="rId39"/>
    <p:sldId id="304" r:id="rId40"/>
    <p:sldId id="306" r:id="rId41"/>
    <p:sldId id="309" r:id="rId42"/>
    <p:sldId id="310" r:id="rId43"/>
    <p:sldId id="312" r:id="rId4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2958" autoAdjust="0"/>
  </p:normalViewPr>
  <p:slideViewPr>
    <p:cSldViewPr>
      <p:cViewPr varScale="1">
        <p:scale>
          <a:sx n="119" d="100"/>
          <a:sy n="119" d="100"/>
        </p:scale>
        <p:origin x="-102" y="-19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2F9EB7-70FF-49F8-991B-9FF42F1D3227}" type="datetimeFigureOut">
              <a:rPr lang="en-US" smtClean="0"/>
              <a:pPr/>
              <a:t>12/19/2016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C1EC51-2884-4E80-9C20-99B418223CE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3677A1-0891-4C49-8240-8F172D378C2A}" type="datetimeFigureOut">
              <a:rPr lang="en-US" smtClean="0"/>
              <a:pPr/>
              <a:t>12/19/2016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C6C0C4-09A8-45AA-99EE-C4AA2F03319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12/19/2016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9" name="Picture 9" descr="C:\Users\Jan\Desktop\Documents\2525848-the-bow-of-red-ribbon-on-black-background.jpg"/>
          <p:cNvPicPr>
            <a:picLocks noChangeAspect="1" noChangeArrowheads="1"/>
          </p:cNvPicPr>
          <p:nvPr/>
        </p:nvPicPr>
        <p:blipFill>
          <a:blip r:embed="rId3" cstate="print"/>
          <a:srcRect/>
          <a:stretch>
            <a:fillRect/>
          </a:stretch>
        </p:blipFill>
        <p:spPr bwMode="auto">
          <a:xfrm>
            <a:off x="0" y="0"/>
            <a:ext cx="7720075" cy="5143500"/>
          </a:xfrm>
          <a:prstGeom prst="rect">
            <a:avLst/>
          </a:prstGeom>
          <a:noFill/>
        </p:spPr>
      </p:pic>
      <p:sp>
        <p:nvSpPr>
          <p:cNvPr id="24578" name="AutoShape 2" descr="https://findyourmiddlegrounddotcom.files.wordpress.com/2014/12/girl-hay-sky-sunset-favim-com-429326.jpg"/>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a:xfrm>
            <a:off x="990600" y="1581150"/>
            <a:ext cx="8534400" cy="3429000"/>
          </a:xfrm>
        </p:spPr>
        <p:txBody>
          <a:bodyPr anchor="t">
            <a:normAutofit fontScale="90000"/>
          </a:bodyPr>
          <a:lstStyle/>
          <a:p>
            <a:r>
              <a:rPr lang="en-US" sz="6000" b="1" dirty="0" smtClean="0"/>
              <a:t/>
            </a:r>
            <a:br>
              <a:rPr lang="en-US" sz="6000" b="1" dirty="0" smtClean="0"/>
            </a:br>
            <a:r>
              <a:rPr lang="en-US" sz="6000" b="1" dirty="0" smtClean="0"/>
              <a:t>“The Gift of a </a:t>
            </a:r>
            <a:br>
              <a:rPr lang="en-US" sz="6000" b="1" dirty="0" smtClean="0"/>
            </a:br>
            <a:r>
              <a:rPr lang="en-US" sz="6000" b="1" dirty="0" smtClean="0"/>
              <a:t>Righteous Man”</a:t>
            </a:r>
            <a:r>
              <a:rPr lang="en-US" dirty="0" smtClean="0"/>
              <a:t/>
            </a:r>
            <a:br>
              <a:rPr lang="en-US" dirty="0" smtClean="0"/>
            </a:br>
            <a:r>
              <a:rPr lang="en-US" dirty="0" smtClean="0"/>
              <a:t>Matthew 1:18-25        </a:t>
            </a:r>
            <a:br>
              <a:rPr lang="en-US" dirty="0" smtClean="0"/>
            </a:br>
            <a:r>
              <a:rPr lang="en-US" dirty="0" smtClean="0"/>
              <a:t> </a:t>
            </a:r>
            <a:br>
              <a:rPr lang="en-US" dirty="0" smtClean="0"/>
            </a:br>
            <a:r>
              <a:rPr lang="en-US" dirty="0" smtClean="0"/>
              <a:t/>
            </a:r>
            <a:br>
              <a:rPr lang="en-US" dirty="0" smtClean="0"/>
            </a:br>
            <a:endParaRPr lang="en-US" dirty="0"/>
          </a:p>
        </p:txBody>
      </p:sp>
      <p:sp>
        <p:nvSpPr>
          <p:cNvPr id="1028" name="AutoShape 4"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Image result for basket of figs"/>
          <p:cNvSpPr>
            <a:spLocks noChangeAspect="1" noChangeArrowheads="1"/>
          </p:cNvSpPr>
          <p:nvPr/>
        </p:nvSpPr>
        <p:spPr bwMode="auto">
          <a:xfrm>
            <a:off x="155575"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6326" name="AutoShape 6" descr="Image result for red bow black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Image result for red bow black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095750"/>
          </a:xfrm>
        </p:spPr>
        <p:txBody>
          <a:bodyPr anchor="t">
            <a:normAutofit/>
          </a:bodyPr>
          <a:lstStyle/>
          <a:p>
            <a:r>
              <a:rPr lang="en-US" dirty="0" smtClean="0"/>
              <a:t/>
            </a:r>
            <a:br>
              <a:rPr lang="en-US" dirty="0" smtClean="0"/>
            </a:br>
            <a:r>
              <a:rPr lang="en-US" dirty="0" smtClean="0"/>
              <a:t>When Joseph woke up, </a:t>
            </a:r>
            <a:br>
              <a:rPr lang="en-US" dirty="0" smtClean="0"/>
            </a:br>
            <a:r>
              <a:rPr lang="en-US" dirty="0" smtClean="0"/>
              <a:t>he did what the angel of the Lord had commanded him </a:t>
            </a:r>
            <a:br>
              <a:rPr lang="en-US" dirty="0" smtClean="0"/>
            </a:br>
            <a:r>
              <a:rPr lang="en-US" dirty="0" smtClean="0"/>
              <a:t>and took Mary home as his wife.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00550"/>
          </a:xfrm>
        </p:spPr>
        <p:txBody>
          <a:bodyPr anchor="t"/>
          <a:lstStyle/>
          <a:p>
            <a:r>
              <a:rPr lang="en-US" dirty="0" smtClean="0"/>
              <a:t/>
            </a:r>
            <a:br>
              <a:rPr lang="en-US" dirty="0" smtClean="0"/>
            </a:br>
            <a:r>
              <a:rPr lang="en-US" dirty="0" smtClean="0"/>
              <a:t>But he had no union with her </a:t>
            </a:r>
            <a:br>
              <a:rPr lang="en-US" dirty="0" smtClean="0"/>
            </a:br>
            <a:r>
              <a:rPr lang="en-US" dirty="0" smtClean="0"/>
              <a:t>until she gave birth to a son, </a:t>
            </a:r>
            <a:br>
              <a:rPr lang="en-US" dirty="0" smtClean="0"/>
            </a:br>
            <a:r>
              <a:rPr lang="en-US" dirty="0" smtClean="0"/>
              <a:t>And he gave him the name Jesus.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4781550"/>
          </a:xfrm>
        </p:spPr>
        <p:txBody>
          <a:bodyPr anchor="t">
            <a:normAutofit fontScale="90000"/>
          </a:bodyPr>
          <a:lstStyle/>
          <a:p>
            <a:r>
              <a:rPr lang="en-US" dirty="0" smtClean="0"/>
              <a:t/>
            </a:r>
            <a:br>
              <a:rPr lang="en-US" dirty="0" smtClean="0"/>
            </a:br>
            <a:r>
              <a:rPr lang="en-US" sz="4900" dirty="0" smtClean="0"/>
              <a:t>What do you think </a:t>
            </a:r>
            <a:br>
              <a:rPr lang="en-US" sz="4900" dirty="0" smtClean="0"/>
            </a:br>
            <a:r>
              <a:rPr lang="en-US" sz="4900" dirty="0" smtClean="0"/>
              <a:t>made Joseph Righteous? </a:t>
            </a:r>
            <a:r>
              <a:rPr lang="en-US" dirty="0" smtClean="0"/>
              <a:t/>
            </a:r>
            <a:br>
              <a:rPr lang="en-US" dirty="0" smtClean="0"/>
            </a:br>
            <a:r>
              <a:rPr lang="en-US" dirty="0" smtClean="0"/>
              <a:t/>
            </a:r>
            <a:br>
              <a:rPr lang="en-US" dirty="0" smtClean="0"/>
            </a:br>
            <a:r>
              <a:rPr lang="en-US" dirty="0" smtClean="0"/>
              <a:t> </a:t>
            </a:r>
            <a:br>
              <a:rPr lang="en-US" dirty="0" smtClean="0"/>
            </a:br>
            <a:endParaRPr lang="en-US" dirty="0"/>
          </a:p>
        </p:txBody>
      </p:sp>
      <p:pic>
        <p:nvPicPr>
          <p:cNvPr id="23554" name="Picture 2" descr="Image result for giant question mark"/>
          <p:cNvPicPr>
            <a:picLocks noChangeAspect="1" noChangeArrowheads="1"/>
          </p:cNvPicPr>
          <p:nvPr/>
        </p:nvPicPr>
        <p:blipFill>
          <a:blip r:embed="rId3" cstate="print"/>
          <a:srcRect/>
          <a:stretch>
            <a:fillRect/>
          </a:stretch>
        </p:blipFill>
        <p:spPr bwMode="auto">
          <a:xfrm>
            <a:off x="304800" y="361950"/>
            <a:ext cx="2895600" cy="4286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43600" cy="4933950"/>
          </a:xfrm>
        </p:spPr>
        <p:txBody>
          <a:bodyPr anchor="t">
            <a:normAutofit/>
          </a:bodyPr>
          <a:lstStyle/>
          <a:p>
            <a:r>
              <a:rPr lang="en-US" dirty="0" smtClean="0"/>
              <a:t/>
            </a:r>
            <a:br>
              <a:rPr lang="en-US" dirty="0" smtClean="0"/>
            </a:br>
            <a:r>
              <a:rPr lang="en-US" dirty="0" smtClean="0"/>
              <a:t>Do you think he was righteous because he was a good man?</a:t>
            </a:r>
            <a:br>
              <a:rPr lang="en-US" dirty="0" smtClean="0"/>
            </a:br>
            <a:r>
              <a:rPr lang="en-US" dirty="0" smtClean="0"/>
              <a:t/>
            </a:r>
            <a:br>
              <a:rPr lang="en-US" dirty="0" smtClean="0"/>
            </a:br>
            <a:r>
              <a:rPr lang="en-US" dirty="0" smtClean="0"/>
              <a:t/>
            </a:r>
            <a:br>
              <a:rPr lang="en-US" dirty="0" smtClean="0"/>
            </a:br>
            <a:endParaRPr lang="en-US" dirty="0"/>
          </a:p>
        </p:txBody>
      </p:sp>
      <p:pic>
        <p:nvPicPr>
          <p:cNvPr id="3" name="Picture 2" descr="Image result for giant question mark"/>
          <p:cNvPicPr>
            <a:picLocks noChangeAspect="1" noChangeArrowheads="1"/>
          </p:cNvPicPr>
          <p:nvPr/>
        </p:nvPicPr>
        <p:blipFill>
          <a:blip r:embed="rId3" cstate="print"/>
          <a:srcRect/>
          <a:stretch>
            <a:fillRect/>
          </a:stretch>
        </p:blipFill>
        <p:spPr bwMode="auto">
          <a:xfrm>
            <a:off x="304800" y="361950"/>
            <a:ext cx="2895600" cy="4286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552950"/>
          </a:xfrm>
        </p:spPr>
        <p:txBody>
          <a:bodyPr anchor="t">
            <a:normAutofit fontScale="90000"/>
          </a:bodyPr>
          <a:lstStyle/>
          <a:p>
            <a:r>
              <a:rPr lang="en-US" dirty="0" smtClean="0"/>
              <a:t/>
            </a:r>
            <a:br>
              <a:rPr lang="en-US" dirty="0" smtClean="0"/>
            </a:br>
            <a:r>
              <a:rPr lang="en-US" dirty="0" smtClean="0"/>
              <a:t>“All of us have become like one who is unclean, and all our righteous acts are like filthy rags, we all shrivel up like a leaf, and like the wind, our sins sweep us away.” </a:t>
            </a:r>
            <a:br>
              <a:rPr lang="en-US" dirty="0" smtClean="0"/>
            </a:br>
            <a:r>
              <a:rPr lang="en-US" dirty="0" smtClean="0"/>
              <a:t>Isaiah 64:6</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43600" cy="4400550"/>
          </a:xfrm>
        </p:spPr>
        <p:txBody>
          <a:bodyPr anchor="t"/>
          <a:lstStyle/>
          <a:p>
            <a:r>
              <a:rPr lang="en-US" dirty="0" smtClean="0"/>
              <a:t/>
            </a:r>
            <a:br>
              <a:rPr lang="en-US" dirty="0" smtClean="0"/>
            </a:br>
            <a:r>
              <a:rPr lang="en-US" dirty="0" smtClean="0"/>
              <a:t>Being good isn’t good enough. </a:t>
            </a:r>
            <a:endParaRPr lang="en-US" dirty="0"/>
          </a:p>
        </p:txBody>
      </p:sp>
      <p:pic>
        <p:nvPicPr>
          <p:cNvPr id="3" name="Picture 2" descr="Image result for giant question mark"/>
          <p:cNvPicPr>
            <a:picLocks noChangeAspect="1" noChangeArrowheads="1"/>
          </p:cNvPicPr>
          <p:nvPr/>
        </p:nvPicPr>
        <p:blipFill>
          <a:blip r:embed="rId3" cstate="print"/>
          <a:srcRect/>
          <a:stretch>
            <a:fillRect/>
          </a:stretch>
        </p:blipFill>
        <p:spPr bwMode="auto">
          <a:xfrm>
            <a:off x="304800" y="361950"/>
            <a:ext cx="2895600" cy="4286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Users\Jan\Desktop\Documents\26733_400x400.jpg"/>
          <p:cNvPicPr>
            <a:picLocks noChangeAspect="1" noChangeArrowheads="1"/>
          </p:cNvPicPr>
          <p:nvPr/>
        </p:nvPicPr>
        <p:blipFill>
          <a:blip r:embed="rId3" cstate="print"/>
          <a:srcRect/>
          <a:stretch>
            <a:fillRect/>
          </a:stretch>
        </p:blipFill>
        <p:spPr bwMode="auto">
          <a:xfrm>
            <a:off x="6172200" y="2190750"/>
            <a:ext cx="2743200" cy="2743200"/>
          </a:xfrm>
          <a:prstGeom prst="rect">
            <a:avLst/>
          </a:prstGeom>
          <a:ln>
            <a:noFill/>
          </a:ln>
          <a:effectLst>
            <a:softEdge rad="112500"/>
          </a:effectLst>
        </p:spPr>
      </p:pic>
      <p:sp>
        <p:nvSpPr>
          <p:cNvPr id="2" name="Title 1"/>
          <p:cNvSpPr>
            <a:spLocks noGrp="1"/>
          </p:cNvSpPr>
          <p:nvPr>
            <p:ph type="title"/>
          </p:nvPr>
        </p:nvSpPr>
        <p:spPr>
          <a:xfrm>
            <a:off x="0" y="0"/>
            <a:ext cx="8686800" cy="4705350"/>
          </a:xfrm>
        </p:spPr>
        <p:txBody>
          <a:bodyPr anchor="t">
            <a:normAutofit/>
          </a:bodyPr>
          <a:lstStyle/>
          <a:p>
            <a:pPr algn="l"/>
            <a:r>
              <a:rPr lang="en-US" dirty="0" smtClean="0"/>
              <a:t/>
            </a:r>
            <a:br>
              <a:rPr lang="en-US" dirty="0" smtClean="0"/>
            </a:br>
            <a:r>
              <a:rPr lang="en-US" dirty="0" smtClean="0"/>
              <a:t>Was Joseph righteous because he obeyed the Ten </a:t>
            </a:r>
            <a:br>
              <a:rPr lang="en-US" dirty="0" smtClean="0"/>
            </a:br>
            <a:r>
              <a:rPr lang="en-US" dirty="0" smtClean="0"/>
              <a:t>Commandments?</a:t>
            </a:r>
            <a:br>
              <a:rPr lang="en-US" dirty="0" smtClean="0"/>
            </a:br>
            <a:r>
              <a:rPr lang="en-US" dirty="0" smtClean="0"/>
              <a:t> </a:t>
            </a:r>
            <a:br>
              <a:rPr lang="en-US" dirty="0" smtClean="0"/>
            </a:br>
            <a:endParaRPr lang="en-US" dirty="0"/>
          </a:p>
        </p:txBody>
      </p:sp>
      <p:sp>
        <p:nvSpPr>
          <p:cNvPr id="25604" name="AutoShape 4" descr="Image result for the ten command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095750"/>
          </a:xfrm>
        </p:spPr>
        <p:txBody>
          <a:bodyPr anchor="t">
            <a:normAutofit fontScale="90000"/>
          </a:bodyPr>
          <a:lstStyle/>
          <a:p>
            <a:r>
              <a:rPr lang="en-US" dirty="0" smtClean="0"/>
              <a:t/>
            </a:r>
            <a:br>
              <a:rPr lang="en-US" dirty="0" smtClean="0"/>
            </a:br>
            <a:r>
              <a:rPr lang="en-US" dirty="0" smtClean="0"/>
              <a:t>The Scriptures say, “...for </a:t>
            </a:r>
            <a:r>
              <a:rPr lang="en-US" b="1" dirty="0" smtClean="0"/>
              <a:t>all</a:t>
            </a:r>
            <a:r>
              <a:rPr lang="en-US" dirty="0" smtClean="0"/>
              <a:t> </a:t>
            </a:r>
            <a:r>
              <a:rPr lang="en-US" b="1" dirty="0" smtClean="0"/>
              <a:t>have</a:t>
            </a:r>
            <a:r>
              <a:rPr lang="en-US" dirty="0" smtClean="0"/>
              <a:t> </a:t>
            </a:r>
            <a:r>
              <a:rPr lang="en-US" b="1" dirty="0" smtClean="0"/>
              <a:t>sinned</a:t>
            </a:r>
            <a:r>
              <a:rPr lang="en-US" dirty="0" smtClean="0"/>
              <a:t> and fall short of the glory of God,”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4095750"/>
          </a:xfrm>
        </p:spPr>
        <p:txBody>
          <a:bodyPr anchor="t"/>
          <a:lstStyle/>
          <a:p>
            <a:r>
              <a:rPr lang="en-US" dirty="0" smtClean="0"/>
              <a:t/>
            </a:r>
            <a:br>
              <a:rPr lang="en-US" dirty="0" smtClean="0"/>
            </a:br>
            <a:r>
              <a:rPr lang="en-US" dirty="0" smtClean="0"/>
              <a:t>Obeying the Commandments </a:t>
            </a:r>
            <a:br>
              <a:rPr lang="en-US" dirty="0" smtClean="0"/>
            </a:br>
            <a:r>
              <a:rPr lang="en-US" dirty="0" smtClean="0"/>
              <a:t>isn’t good enough either! </a:t>
            </a:r>
            <a:endParaRPr lang="en-US" dirty="0"/>
          </a:p>
        </p:txBody>
      </p:sp>
      <p:pic>
        <p:nvPicPr>
          <p:cNvPr id="3" name="Picture 2" descr="Image result for giant question mark"/>
          <p:cNvPicPr>
            <a:picLocks noChangeAspect="1" noChangeArrowheads="1"/>
          </p:cNvPicPr>
          <p:nvPr/>
        </p:nvPicPr>
        <p:blipFill>
          <a:blip r:embed="rId3" cstate="print"/>
          <a:srcRect/>
          <a:stretch>
            <a:fillRect/>
          </a:stretch>
        </p:blipFill>
        <p:spPr bwMode="auto">
          <a:xfrm>
            <a:off x="304800" y="361950"/>
            <a:ext cx="2895600" cy="4286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Jan\Desktop\Documents\cross-1448946_960_720.jpg"/>
          <p:cNvPicPr>
            <a:picLocks noChangeAspect="1" noChangeArrowheads="1"/>
          </p:cNvPicPr>
          <p:nvPr/>
        </p:nvPicPr>
        <p:blipFill>
          <a:blip r:embed="rId3" cstate="print"/>
          <a:srcRect l="53526" b="9014"/>
          <a:stretch>
            <a:fillRect/>
          </a:stretch>
        </p:blipFill>
        <p:spPr bwMode="auto">
          <a:xfrm>
            <a:off x="6477000" y="1662605"/>
            <a:ext cx="2667000" cy="3480895"/>
          </a:xfrm>
          <a:prstGeom prst="rect">
            <a:avLst/>
          </a:prstGeom>
          <a:noFill/>
        </p:spPr>
      </p:pic>
      <p:sp>
        <p:nvSpPr>
          <p:cNvPr id="2" name="Title 1"/>
          <p:cNvSpPr>
            <a:spLocks noGrp="1"/>
          </p:cNvSpPr>
          <p:nvPr>
            <p:ph type="title"/>
          </p:nvPr>
        </p:nvSpPr>
        <p:spPr>
          <a:xfrm>
            <a:off x="0" y="0"/>
            <a:ext cx="6858000" cy="4248150"/>
          </a:xfrm>
        </p:spPr>
        <p:txBody>
          <a:bodyPr anchor="t"/>
          <a:lstStyle/>
          <a:p>
            <a:r>
              <a:rPr lang="en-US" dirty="0" smtClean="0"/>
              <a:t/>
            </a:r>
            <a:br>
              <a:rPr lang="en-US" dirty="0" smtClean="0"/>
            </a:br>
            <a:r>
              <a:rPr lang="en-US" dirty="0" smtClean="0"/>
              <a:t>Why did God consider</a:t>
            </a:r>
            <a:br>
              <a:rPr lang="en-US" dirty="0" smtClean="0"/>
            </a:br>
            <a:r>
              <a:rPr lang="en-US" dirty="0" smtClean="0"/>
              <a:t> Joseph to be </a:t>
            </a:r>
            <a:br>
              <a:rPr lang="en-US" dirty="0" smtClean="0"/>
            </a:br>
            <a:r>
              <a:rPr lang="en-US" dirty="0" smtClean="0"/>
              <a:t>a righteous man? </a:t>
            </a:r>
            <a:endParaRPr lang="en-US" dirty="0"/>
          </a:p>
        </p:txBody>
      </p:sp>
      <p:sp>
        <p:nvSpPr>
          <p:cNvPr id="6146" name="AutoShape 2" descr="Image result for cr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296400" cy="4857750"/>
          </a:xfrm>
        </p:spPr>
        <p:txBody>
          <a:bodyPr anchor="t"/>
          <a:lstStyle/>
          <a:p>
            <a:r>
              <a:rPr lang="en-US" dirty="0" smtClean="0"/>
              <a:t/>
            </a:r>
            <a:br>
              <a:rPr lang="en-US" dirty="0" smtClean="0"/>
            </a:br>
            <a:r>
              <a:rPr lang="en-US" dirty="0" smtClean="0"/>
              <a:t/>
            </a:r>
            <a:br>
              <a:rPr lang="en-US" dirty="0" smtClean="0"/>
            </a:br>
            <a:r>
              <a:rPr lang="en-US" dirty="0" smtClean="0"/>
              <a:t>This is how the birth of Jesus Christ came about: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faith"/>
          <p:cNvPicPr>
            <a:picLocks noChangeAspect="1" noChangeArrowheads="1"/>
          </p:cNvPicPr>
          <p:nvPr/>
        </p:nvPicPr>
        <p:blipFill>
          <a:blip r:embed="rId3" cstate="print"/>
          <a:srcRect/>
          <a:stretch>
            <a:fillRect/>
          </a:stretch>
        </p:blipFill>
        <p:spPr bwMode="auto">
          <a:xfrm>
            <a:off x="685800" y="81661"/>
            <a:ext cx="7239000" cy="48380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76750"/>
          </a:xfrm>
        </p:spPr>
        <p:txBody>
          <a:bodyPr anchor="t">
            <a:normAutofit fontScale="90000"/>
          </a:bodyPr>
          <a:lstStyle/>
          <a:p>
            <a:r>
              <a:rPr lang="en-US" dirty="0" smtClean="0"/>
              <a:t/>
            </a:r>
            <a:br>
              <a:rPr lang="en-US" dirty="0" smtClean="0"/>
            </a:br>
            <a:r>
              <a:rPr lang="en-US" dirty="0" smtClean="0"/>
              <a:t>“For in the gospel the </a:t>
            </a:r>
            <a:r>
              <a:rPr lang="en-US" b="1" dirty="0" smtClean="0"/>
              <a:t>righteous</a:t>
            </a:r>
            <a:r>
              <a:rPr lang="en-US" dirty="0" smtClean="0"/>
              <a:t>ness of God is revealed—a </a:t>
            </a:r>
            <a:r>
              <a:rPr lang="en-US" b="1" dirty="0" smtClean="0"/>
              <a:t>righteous</a:t>
            </a:r>
            <a:r>
              <a:rPr lang="en-US" dirty="0" smtClean="0"/>
              <a:t>ness that is from </a:t>
            </a:r>
            <a:r>
              <a:rPr lang="en-US" u="sng" dirty="0" smtClean="0"/>
              <a:t>faith</a:t>
            </a:r>
            <a:r>
              <a:rPr lang="en-US" dirty="0" smtClean="0"/>
              <a:t> to </a:t>
            </a:r>
            <a:r>
              <a:rPr lang="en-US" u="sng" dirty="0" smtClean="0"/>
              <a:t>faith</a:t>
            </a:r>
            <a:r>
              <a:rPr lang="en-US" dirty="0" smtClean="0"/>
              <a:t>; </a:t>
            </a:r>
            <a:br>
              <a:rPr lang="en-US" dirty="0" smtClean="0"/>
            </a:br>
            <a:r>
              <a:rPr lang="en-US" dirty="0" smtClean="0"/>
              <a:t>from first to last, just as it is written:</a:t>
            </a:r>
            <a:br>
              <a:rPr lang="en-US" dirty="0" smtClean="0"/>
            </a:br>
            <a:r>
              <a:rPr lang="en-US" dirty="0" smtClean="0"/>
              <a:t>Romans 1:17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476750"/>
          </a:xfrm>
        </p:spPr>
        <p:txBody>
          <a:bodyPr anchor="t"/>
          <a:lstStyle/>
          <a:p>
            <a:r>
              <a:rPr lang="en-US" dirty="0" smtClean="0"/>
              <a:t/>
            </a:r>
            <a:br>
              <a:rPr lang="en-US" dirty="0" smtClean="0"/>
            </a:br>
            <a:r>
              <a:rPr lang="en-US" dirty="0" smtClean="0"/>
              <a:t>“The righteous </a:t>
            </a:r>
            <a:br>
              <a:rPr lang="en-US" dirty="0" smtClean="0"/>
            </a:br>
            <a:r>
              <a:rPr lang="en-US" dirty="0" smtClean="0"/>
              <a:t>will </a:t>
            </a:r>
            <a:r>
              <a:rPr lang="en-US" u="sng" dirty="0" smtClean="0"/>
              <a:t>live</a:t>
            </a:r>
            <a:r>
              <a:rPr lang="en-US" dirty="0" smtClean="0"/>
              <a:t> </a:t>
            </a:r>
            <a:r>
              <a:rPr lang="en-US" u="sng" dirty="0" smtClean="0"/>
              <a:t>by</a:t>
            </a:r>
            <a:r>
              <a:rPr lang="en-US" dirty="0" smtClean="0"/>
              <a:t> </a:t>
            </a:r>
            <a:r>
              <a:rPr lang="en-US" u="sng" dirty="0" smtClean="0"/>
              <a:t>faith</a:t>
            </a:r>
            <a:r>
              <a:rPr lang="en-US" dirty="0" smtClean="0"/>
              <a:t>.”</a:t>
            </a:r>
            <a:br>
              <a:rPr lang="en-US" dirty="0" smtClean="0"/>
            </a:br>
            <a:r>
              <a:rPr lang="en-US" dirty="0" smtClean="0"/>
              <a:t>Galatians 3:11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71950"/>
          </a:xfrm>
        </p:spPr>
        <p:txBody>
          <a:bodyPr/>
          <a:lstStyle/>
          <a:p>
            <a:r>
              <a:rPr lang="en-US" dirty="0" smtClean="0"/>
              <a:t>The Story of Joseph and Mary </a:t>
            </a:r>
            <a:br>
              <a:rPr lang="en-US" dirty="0" smtClean="0"/>
            </a:br>
            <a:r>
              <a:rPr lang="en-US" dirty="0" smtClean="0"/>
              <a:t>is a Story of Faith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l="15703" t="-1674" r="44102"/>
          <a:stretch>
            <a:fillRect/>
          </a:stretch>
        </p:blipFill>
        <p:spPr bwMode="auto">
          <a:xfrm flipH="1">
            <a:off x="7086600" y="2038350"/>
            <a:ext cx="1905000" cy="2987231"/>
          </a:xfrm>
          <a:prstGeom prst="rect">
            <a:avLst/>
          </a:prstGeom>
          <a:noFill/>
          <a:ln w="9525" algn="in">
            <a:noFill/>
            <a:miter lim="800000"/>
            <a:headEnd/>
            <a:tailEnd/>
          </a:ln>
          <a:effectLst/>
        </p:spPr>
      </p:pic>
      <p:sp>
        <p:nvSpPr>
          <p:cNvPr id="2" name="Title 1"/>
          <p:cNvSpPr>
            <a:spLocks noGrp="1"/>
          </p:cNvSpPr>
          <p:nvPr>
            <p:ph type="title"/>
          </p:nvPr>
        </p:nvSpPr>
        <p:spPr>
          <a:xfrm>
            <a:off x="3124200" y="0"/>
            <a:ext cx="6019800" cy="4095750"/>
          </a:xfrm>
        </p:spPr>
        <p:txBody>
          <a:bodyPr anchor="t">
            <a:normAutofit fontScale="90000"/>
          </a:bodyPr>
          <a:lstStyle/>
          <a:p>
            <a:r>
              <a:rPr lang="en-US" dirty="0" smtClean="0"/>
              <a:t/>
            </a:r>
            <a:br>
              <a:rPr lang="en-US" dirty="0" smtClean="0"/>
            </a:br>
            <a:r>
              <a:rPr lang="en-US" dirty="0" smtClean="0"/>
              <a:t>Did Mary </a:t>
            </a:r>
            <a:br>
              <a:rPr lang="en-US" dirty="0" smtClean="0"/>
            </a:br>
            <a:r>
              <a:rPr lang="en-US" dirty="0" smtClean="0"/>
              <a:t>love Joseph?</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endParaRPr lang="en-US" dirty="0"/>
          </a:p>
        </p:txBody>
      </p:sp>
      <p:sp>
        <p:nvSpPr>
          <p:cNvPr id="31746" name="AutoShape 2" descr="Image result for what was mary li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2" descr="Image result for what was mary like"/>
          <p:cNvPicPr>
            <a:picLocks noChangeAspect="1" noChangeArrowheads="1"/>
          </p:cNvPicPr>
          <p:nvPr/>
        </p:nvPicPr>
        <p:blipFill>
          <a:blip r:embed="rId4" cstate="print"/>
          <a:srcRect r="53198"/>
          <a:stretch>
            <a:fillRect/>
          </a:stretch>
        </p:blipFill>
        <p:spPr bwMode="auto">
          <a:xfrm>
            <a:off x="228600" y="590550"/>
            <a:ext cx="3276600" cy="430942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5867400" cy="5143500"/>
          </a:xfrm>
        </p:spPr>
        <p:txBody>
          <a:bodyPr/>
          <a:lstStyle/>
          <a:p>
            <a:r>
              <a:rPr lang="en-US" dirty="0" smtClean="0"/>
              <a:t>”Behold, the bond slave of the Lord: be it done to me according to your word.” --Mary</a:t>
            </a:r>
            <a:endParaRPr lang="en-US" dirty="0"/>
          </a:p>
        </p:txBody>
      </p:sp>
      <p:pic>
        <p:nvPicPr>
          <p:cNvPr id="3" name="Picture 2" descr="Image result for what was mary like"/>
          <p:cNvPicPr>
            <a:picLocks noChangeAspect="1" noChangeArrowheads="1"/>
          </p:cNvPicPr>
          <p:nvPr/>
        </p:nvPicPr>
        <p:blipFill>
          <a:blip r:embed="rId3" cstate="print"/>
          <a:srcRect r="53198"/>
          <a:stretch>
            <a:fillRect/>
          </a:stretch>
        </p:blipFill>
        <p:spPr bwMode="auto">
          <a:xfrm>
            <a:off x="0" y="0"/>
            <a:ext cx="3276600" cy="430942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476750"/>
          </a:xfrm>
        </p:spPr>
        <p:txBody>
          <a:bodyPr/>
          <a:lstStyle/>
          <a:p>
            <a:r>
              <a:rPr lang="en-US" dirty="0" smtClean="0"/>
              <a:t>But Mary loved God more than Joseph!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71950"/>
          </a:xfrm>
        </p:spPr>
        <p:txBody>
          <a:bodyPr anchor="t"/>
          <a:lstStyle/>
          <a:p>
            <a:r>
              <a:rPr lang="en-US" dirty="0" smtClean="0"/>
              <a:t/>
            </a:r>
            <a:br>
              <a:rPr lang="en-US" dirty="0" smtClean="0"/>
            </a:br>
            <a:r>
              <a:rPr lang="en-US" dirty="0" smtClean="0"/>
              <a:t>Did Joseph love Mary?</a:t>
            </a:r>
            <a:endParaRPr lang="en-US" dirty="0"/>
          </a:p>
        </p:txBody>
      </p:sp>
      <p:pic>
        <p:nvPicPr>
          <p:cNvPr id="16385" name="Picture 1" descr="Image result for joseph and mary"/>
          <p:cNvPicPr>
            <a:picLocks noChangeAspect="1" noChangeArrowheads="1"/>
          </p:cNvPicPr>
          <p:nvPr/>
        </p:nvPicPr>
        <p:blipFill>
          <a:blip r:embed="rId3" cstate="print"/>
          <a:srcRect/>
          <a:stretch>
            <a:fillRect/>
          </a:stretch>
        </p:blipFill>
        <p:spPr bwMode="auto">
          <a:xfrm>
            <a:off x="2667000" y="2038350"/>
            <a:ext cx="3505200" cy="2426677"/>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790950"/>
          </a:xfrm>
        </p:spPr>
        <p:txBody>
          <a:bodyPr/>
          <a:lstStyle/>
          <a:p>
            <a:r>
              <a:rPr lang="en-US" dirty="0" smtClean="0"/>
              <a:t>“He (Joseph) </a:t>
            </a:r>
            <a:r>
              <a:rPr lang="en-US" u="sng" dirty="0" smtClean="0"/>
              <a:t>did</a:t>
            </a:r>
            <a:r>
              <a:rPr lang="en-US" dirty="0" smtClean="0"/>
              <a:t> </a:t>
            </a:r>
            <a:br>
              <a:rPr lang="en-US" dirty="0" smtClean="0"/>
            </a:br>
            <a:r>
              <a:rPr lang="en-US" u="sng" dirty="0" smtClean="0"/>
              <a:t>not</a:t>
            </a:r>
            <a:r>
              <a:rPr lang="en-US" dirty="0" smtClean="0"/>
              <a:t> </a:t>
            </a:r>
            <a:r>
              <a:rPr lang="en-US" u="sng" dirty="0" smtClean="0"/>
              <a:t>want</a:t>
            </a:r>
            <a:r>
              <a:rPr lang="en-US" dirty="0" smtClean="0"/>
              <a:t> </a:t>
            </a:r>
            <a:r>
              <a:rPr lang="en-US" u="sng" dirty="0" smtClean="0"/>
              <a:t>to</a:t>
            </a:r>
            <a:r>
              <a:rPr lang="en-US" dirty="0" smtClean="0"/>
              <a:t> </a:t>
            </a:r>
            <a:r>
              <a:rPr lang="en-US" u="sng" dirty="0" smtClean="0"/>
              <a:t>expose</a:t>
            </a:r>
            <a:r>
              <a:rPr lang="en-US" dirty="0" smtClean="0"/>
              <a:t> </a:t>
            </a:r>
            <a:br>
              <a:rPr lang="en-US" dirty="0" smtClean="0"/>
            </a:br>
            <a:r>
              <a:rPr lang="en-US" u="sng" dirty="0" smtClean="0"/>
              <a:t>her</a:t>
            </a:r>
            <a:r>
              <a:rPr lang="en-US" dirty="0" smtClean="0"/>
              <a:t> to public disgrace,”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05350"/>
          </a:xfrm>
        </p:spPr>
        <p:txBody>
          <a:bodyPr>
            <a:normAutofit/>
          </a:bodyPr>
          <a:lstStyle/>
          <a:p>
            <a:r>
              <a:rPr lang="en-US" dirty="0" smtClean="0"/>
              <a:t>Greek Word: “</a:t>
            </a:r>
            <a:r>
              <a:rPr lang="en-US" dirty="0" err="1" smtClean="0"/>
              <a:t>Boulomai</a:t>
            </a:r>
            <a:r>
              <a:rPr lang="en-US" dirty="0" smtClean="0"/>
              <a:t>”</a:t>
            </a:r>
            <a:br>
              <a:rPr lang="en-US" dirty="0" smtClean="0"/>
            </a:br>
            <a:r>
              <a:rPr lang="en-US" dirty="0" smtClean="0"/>
              <a:t/>
            </a:r>
            <a:br>
              <a:rPr lang="en-US" dirty="0" smtClean="0"/>
            </a:br>
            <a:r>
              <a:rPr lang="en-US" dirty="0" smtClean="0"/>
              <a:t>“Joseph….</a:t>
            </a:r>
            <a:br>
              <a:rPr lang="en-US" dirty="0" smtClean="0"/>
            </a:br>
            <a:r>
              <a:rPr lang="en-US" dirty="0" smtClean="0"/>
              <a:t>…not wanting to expose her…”</a:t>
            </a:r>
            <a:br>
              <a:rPr lang="en-US" dirty="0" smtClean="0"/>
            </a:br>
            <a:r>
              <a:rPr lang="en-US" dirty="0" smtClean="0"/>
              <a:t>…not willing to expose her”</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324350"/>
          </a:xfrm>
        </p:spPr>
        <p:txBody>
          <a:bodyPr anchor="t"/>
          <a:lstStyle/>
          <a:p>
            <a:r>
              <a:rPr lang="en-US" dirty="0" smtClean="0"/>
              <a:t/>
            </a:r>
            <a:br>
              <a:rPr lang="en-US" dirty="0" smtClean="0"/>
            </a:br>
            <a:r>
              <a:rPr lang="en-US" dirty="0" smtClean="0"/>
              <a:t>His mother Mary was pledged </a:t>
            </a:r>
            <a:br>
              <a:rPr lang="en-US" dirty="0" smtClean="0"/>
            </a:br>
            <a:r>
              <a:rPr lang="en-US" dirty="0" smtClean="0"/>
              <a:t>to be married to Joseph, </a:t>
            </a:r>
            <a:br>
              <a:rPr lang="en-US" dirty="0" smtClean="0"/>
            </a:br>
            <a:r>
              <a:rPr lang="en-US" dirty="0" smtClean="0"/>
              <a:t>but before they came together, she was found to be with child through the Holy Spirit.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019550"/>
          </a:xfrm>
        </p:spPr>
        <p:txBody>
          <a:bodyPr anchor="t"/>
          <a:lstStyle/>
          <a:p>
            <a:r>
              <a:rPr lang="en-US" dirty="0" smtClean="0"/>
              <a:t/>
            </a:r>
            <a:br>
              <a:rPr lang="en-US" dirty="0" smtClean="0"/>
            </a:br>
            <a:r>
              <a:rPr lang="en-US" dirty="0" smtClean="0"/>
              <a:t/>
            </a:r>
            <a:br>
              <a:rPr lang="en-US" dirty="0" smtClean="0"/>
            </a:br>
            <a:r>
              <a:rPr lang="en-US" dirty="0" smtClean="0"/>
              <a:t>“Where your treasure is, there will your heart be also.”</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50"/>
            <a:ext cx="9144000" cy="1295400"/>
          </a:xfrm>
        </p:spPr>
        <p:txBody>
          <a:bodyPr anchor="t">
            <a:normAutofit fontScale="90000"/>
          </a:bodyPr>
          <a:lstStyle/>
          <a:p>
            <a:r>
              <a:rPr lang="en-US" dirty="0" smtClean="0"/>
              <a:t/>
            </a:r>
            <a:br>
              <a:rPr lang="en-US" dirty="0" smtClean="0"/>
            </a:br>
            <a:r>
              <a:rPr lang="en-US" dirty="0" smtClean="0"/>
              <a:t>Joseph had to decide what he treasured most. </a:t>
            </a:r>
            <a:endParaRPr lang="en-US" dirty="0"/>
          </a:p>
        </p:txBody>
      </p:sp>
      <p:sp>
        <p:nvSpPr>
          <p:cNvPr id="14338" name="AutoShape 2" descr="Image result for joseph and m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9" name="Picture 3" descr="nativity-mary-joseph-1102819-wallpaper"/>
          <p:cNvPicPr>
            <a:picLocks noChangeAspect="1" noChangeArrowheads="1"/>
          </p:cNvPicPr>
          <p:nvPr/>
        </p:nvPicPr>
        <p:blipFill>
          <a:blip r:embed="rId3" cstate="print"/>
          <a:srcRect l="15629" t="2930" r="17949" b="17949"/>
          <a:stretch>
            <a:fillRect/>
          </a:stretch>
        </p:blipFill>
        <p:spPr bwMode="auto">
          <a:xfrm>
            <a:off x="2667000" y="1733550"/>
            <a:ext cx="3505200" cy="2783541"/>
          </a:xfrm>
          <a:prstGeom prst="rect">
            <a:avLst/>
          </a:prstGeom>
          <a:noFill/>
          <a:ln w="9525" algn="in">
            <a:noFill/>
            <a:miter lim="800000"/>
            <a:headEnd/>
            <a:tailEnd/>
          </a:ln>
          <a:effectLst/>
        </p:spPr>
      </p:pic>
      <p:sp>
        <p:nvSpPr>
          <p:cNvPr id="5" name="TextBox 4"/>
          <p:cNvSpPr txBox="1"/>
          <p:nvPr/>
        </p:nvSpPr>
        <p:spPr>
          <a:xfrm>
            <a:off x="2667000" y="4435614"/>
            <a:ext cx="3505200" cy="707886"/>
          </a:xfrm>
          <a:prstGeom prst="rect">
            <a:avLst/>
          </a:prstGeom>
          <a:noFill/>
        </p:spPr>
        <p:txBody>
          <a:bodyPr wrap="square" rtlCol="0">
            <a:spAutoFit/>
          </a:bodyPr>
          <a:lstStyle/>
          <a:p>
            <a:pPr algn="ctr"/>
            <a:r>
              <a:rPr lang="en-US" sz="4000" dirty="0" smtClean="0"/>
              <a:t>God or Mary</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n\Desktop\Documents\the-convent-choir-1865.jpg"/>
          <p:cNvPicPr>
            <a:picLocks noChangeAspect="1" noChangeArrowheads="1"/>
          </p:cNvPicPr>
          <p:nvPr/>
        </p:nvPicPr>
        <p:blipFill>
          <a:blip r:embed="rId3" cstate="print"/>
          <a:srcRect/>
          <a:stretch>
            <a:fillRect/>
          </a:stretch>
        </p:blipFill>
        <p:spPr bwMode="auto">
          <a:xfrm>
            <a:off x="0" y="0"/>
            <a:ext cx="5684918" cy="4564990"/>
          </a:xfrm>
          <a:prstGeom prst="rect">
            <a:avLst/>
          </a:prstGeom>
          <a:noFill/>
        </p:spPr>
      </p:pic>
      <p:sp>
        <p:nvSpPr>
          <p:cNvPr id="2" name="Title 1"/>
          <p:cNvSpPr>
            <a:spLocks noGrp="1"/>
          </p:cNvSpPr>
          <p:nvPr>
            <p:ph type="title"/>
          </p:nvPr>
        </p:nvSpPr>
        <p:spPr>
          <a:xfrm>
            <a:off x="5638800" y="285750"/>
            <a:ext cx="3505200" cy="5257800"/>
          </a:xfrm>
        </p:spPr>
        <p:txBody>
          <a:bodyPr>
            <a:normAutofit fontScale="90000"/>
          </a:bodyPr>
          <a:lstStyle/>
          <a:p>
            <a:r>
              <a:rPr lang="en-US" dirty="0" smtClean="0"/>
              <a:t>“he (Joseph) had in mind </a:t>
            </a:r>
            <a:br>
              <a:rPr lang="en-US" dirty="0" smtClean="0"/>
            </a:br>
            <a:r>
              <a:rPr lang="en-US" dirty="0" smtClean="0"/>
              <a:t>to divorce her quietly.”</a:t>
            </a:r>
            <a:br>
              <a:rPr lang="en-US" dirty="0" smtClean="0"/>
            </a:br>
            <a:r>
              <a:rPr lang="en-US" dirty="0" smtClean="0"/>
              <a:t/>
            </a:r>
            <a:br>
              <a:rPr lang="en-US" dirty="0" smtClean="0"/>
            </a:br>
            <a:r>
              <a:rPr lang="en-US" dirty="0" smtClean="0"/>
              <a:t>He had a</a:t>
            </a:r>
            <a:br>
              <a:rPr lang="en-US" dirty="0" smtClean="0"/>
            </a:br>
            <a:r>
              <a:rPr lang="en-US" dirty="0" smtClean="0"/>
              <a:t>Plan…</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0"/>
            <a:ext cx="3276600" cy="5143500"/>
          </a:xfrm>
        </p:spPr>
        <p:txBody>
          <a:bodyPr>
            <a:normAutofit fontScale="90000"/>
          </a:bodyPr>
          <a:lstStyle/>
          <a:p>
            <a:r>
              <a:rPr lang="en-US" dirty="0" smtClean="0"/>
              <a:t>What did his plan look like?</a:t>
            </a:r>
            <a:br>
              <a:rPr lang="en-US" dirty="0" smtClean="0"/>
            </a:br>
            <a:r>
              <a:rPr lang="en-US" dirty="0" smtClean="0"/>
              <a:t/>
            </a:r>
            <a:br>
              <a:rPr lang="en-US" dirty="0" smtClean="0"/>
            </a:br>
            <a:r>
              <a:rPr lang="en-US" dirty="0" smtClean="0"/>
              <a:t>Send her to Qumran</a:t>
            </a:r>
            <a:br>
              <a:rPr lang="en-US" dirty="0" smtClean="0"/>
            </a:br>
            <a:r>
              <a:rPr lang="en-US" dirty="0" smtClean="0"/>
              <a:t> in the desert?</a:t>
            </a:r>
            <a:endParaRPr lang="en-US" dirty="0"/>
          </a:p>
        </p:txBody>
      </p:sp>
      <p:pic>
        <p:nvPicPr>
          <p:cNvPr id="3074" name="Picture 2" descr="Related image"/>
          <p:cNvPicPr>
            <a:picLocks noChangeAspect="1" noChangeArrowheads="1"/>
          </p:cNvPicPr>
          <p:nvPr/>
        </p:nvPicPr>
        <p:blipFill>
          <a:blip r:embed="rId3" cstate="print"/>
          <a:srcRect r="6873"/>
          <a:stretch>
            <a:fillRect/>
          </a:stretch>
        </p:blipFill>
        <p:spPr bwMode="auto">
          <a:xfrm>
            <a:off x="0" y="0"/>
            <a:ext cx="5867400" cy="45529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3972" name="Picture 4" descr="Image result for jewish divorce"/>
          <p:cNvPicPr>
            <a:picLocks noChangeAspect="1" noChangeArrowheads="1"/>
          </p:cNvPicPr>
          <p:nvPr/>
        </p:nvPicPr>
        <p:blipFill>
          <a:blip r:embed="rId3" cstate="print"/>
          <a:srcRect l="16295" b="2841"/>
          <a:stretch>
            <a:fillRect/>
          </a:stretch>
        </p:blipFill>
        <p:spPr bwMode="auto">
          <a:xfrm>
            <a:off x="4495800" y="0"/>
            <a:ext cx="4648200" cy="3257550"/>
          </a:xfrm>
          <a:prstGeom prst="rect">
            <a:avLst/>
          </a:prstGeom>
          <a:noFill/>
        </p:spPr>
      </p:pic>
      <p:pic>
        <p:nvPicPr>
          <p:cNvPr id="83970" name="Picture 2" descr="Image result for jewish divorce get"/>
          <p:cNvPicPr>
            <a:picLocks noChangeAspect="1" noChangeArrowheads="1"/>
          </p:cNvPicPr>
          <p:nvPr/>
        </p:nvPicPr>
        <p:blipFill>
          <a:blip r:embed="rId4" cstate="print"/>
          <a:srcRect/>
          <a:stretch>
            <a:fillRect/>
          </a:stretch>
        </p:blipFill>
        <p:spPr bwMode="auto">
          <a:xfrm>
            <a:off x="152400" y="0"/>
            <a:ext cx="4517136" cy="1981200"/>
          </a:xfrm>
          <a:prstGeom prst="rect">
            <a:avLst/>
          </a:prstGeom>
          <a:noFill/>
        </p:spPr>
      </p:pic>
      <p:sp>
        <p:nvSpPr>
          <p:cNvPr id="83974" name="AutoShape 6" descr="Image result for bethleh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75" name="Picture 7" descr="C:\Users\Jan\Desktop\Documents\MSB-2006-005.jpg"/>
          <p:cNvPicPr>
            <a:picLocks noChangeAspect="1" noChangeArrowheads="1"/>
          </p:cNvPicPr>
          <p:nvPr/>
        </p:nvPicPr>
        <p:blipFill>
          <a:blip r:embed="rId5" cstate="print"/>
          <a:srcRect/>
          <a:stretch>
            <a:fillRect/>
          </a:stretch>
        </p:blipFill>
        <p:spPr bwMode="auto">
          <a:xfrm>
            <a:off x="0" y="2038350"/>
            <a:ext cx="4140200" cy="3105150"/>
          </a:xfrm>
          <a:prstGeom prst="rect">
            <a:avLst/>
          </a:prstGeom>
          <a:noFill/>
        </p:spPr>
      </p:pic>
      <p:sp>
        <p:nvSpPr>
          <p:cNvPr id="7" name="TextBox 6"/>
          <p:cNvSpPr txBox="1"/>
          <p:nvPr/>
        </p:nvSpPr>
        <p:spPr>
          <a:xfrm>
            <a:off x="152400" y="2114550"/>
            <a:ext cx="2514600" cy="3170099"/>
          </a:xfrm>
          <a:prstGeom prst="rect">
            <a:avLst/>
          </a:prstGeom>
          <a:noFill/>
        </p:spPr>
        <p:txBody>
          <a:bodyPr wrap="square" rtlCol="0">
            <a:spAutoFit/>
          </a:bodyPr>
          <a:lstStyle/>
          <a:p>
            <a:r>
              <a:rPr lang="en-US" sz="4000" b="1" dirty="0" smtClean="0"/>
              <a:t>Commit her to Life on the streets</a:t>
            </a:r>
            <a:endParaRPr lang="en-US" sz="4000" b="1" dirty="0"/>
          </a:p>
        </p:txBody>
      </p:sp>
      <p:sp>
        <p:nvSpPr>
          <p:cNvPr id="8" name="TextBox 7"/>
          <p:cNvSpPr txBox="1"/>
          <p:nvPr/>
        </p:nvSpPr>
        <p:spPr>
          <a:xfrm>
            <a:off x="5715000" y="1962150"/>
            <a:ext cx="3429000" cy="1938992"/>
          </a:xfrm>
          <a:prstGeom prst="rect">
            <a:avLst/>
          </a:prstGeom>
          <a:noFill/>
        </p:spPr>
        <p:txBody>
          <a:bodyPr wrap="square" rtlCol="0">
            <a:spAutoFit/>
          </a:bodyPr>
          <a:lstStyle/>
          <a:p>
            <a:r>
              <a:rPr lang="en-US" sz="4000" b="1" dirty="0" smtClean="0"/>
              <a:t>Sentence her to a life of Confinement</a:t>
            </a:r>
            <a:endParaRPr lang="en-US" sz="4000" b="1" dirty="0"/>
          </a:p>
        </p:txBody>
      </p:sp>
      <p:sp>
        <p:nvSpPr>
          <p:cNvPr id="9" name="TextBox 8"/>
          <p:cNvSpPr txBox="1"/>
          <p:nvPr/>
        </p:nvSpPr>
        <p:spPr>
          <a:xfrm>
            <a:off x="4267200" y="4019550"/>
            <a:ext cx="3810000" cy="1323439"/>
          </a:xfrm>
          <a:prstGeom prst="rect">
            <a:avLst/>
          </a:prstGeom>
          <a:noFill/>
        </p:spPr>
        <p:txBody>
          <a:bodyPr wrap="square" rtlCol="0">
            <a:spAutoFit/>
          </a:bodyPr>
          <a:lstStyle/>
          <a:p>
            <a:r>
              <a:rPr lang="en-US" sz="4000" dirty="0" smtClean="0"/>
              <a:t>Write her </a:t>
            </a:r>
            <a:r>
              <a:rPr lang="en-US" sz="4000" dirty="0" err="1" smtClean="0"/>
              <a:t>aBill</a:t>
            </a:r>
            <a:r>
              <a:rPr lang="en-US" sz="4000" dirty="0" smtClean="0"/>
              <a:t> of divorce</a:t>
            </a: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Jan\Desktop\Documents\angel-appears-to-joseph-in-a-dream1.jpg"/>
          <p:cNvPicPr>
            <a:picLocks noChangeAspect="1" noChangeArrowheads="1"/>
          </p:cNvPicPr>
          <p:nvPr/>
        </p:nvPicPr>
        <p:blipFill>
          <a:blip r:embed="rId3" cstate="print"/>
          <a:srcRect l="8245" b="657"/>
          <a:stretch>
            <a:fillRect/>
          </a:stretch>
        </p:blipFill>
        <p:spPr bwMode="auto">
          <a:xfrm>
            <a:off x="0" y="0"/>
            <a:ext cx="3392142" cy="4857750"/>
          </a:xfrm>
          <a:prstGeom prst="rect">
            <a:avLst/>
          </a:prstGeom>
          <a:noFill/>
        </p:spPr>
      </p:pic>
      <p:sp>
        <p:nvSpPr>
          <p:cNvPr id="2" name="Title 1"/>
          <p:cNvSpPr>
            <a:spLocks noGrp="1"/>
          </p:cNvSpPr>
          <p:nvPr>
            <p:ph type="title"/>
          </p:nvPr>
        </p:nvSpPr>
        <p:spPr>
          <a:xfrm>
            <a:off x="2819400" y="0"/>
            <a:ext cx="6324600" cy="5143500"/>
          </a:xfrm>
        </p:spPr>
        <p:txBody>
          <a:bodyPr>
            <a:normAutofit fontScale="90000"/>
          </a:bodyPr>
          <a:lstStyle/>
          <a:p>
            <a:r>
              <a:rPr lang="en-US" dirty="0" smtClean="0"/>
              <a:t>But after he had considered this, an angel of the Lord appeared </a:t>
            </a:r>
            <a:br>
              <a:rPr lang="en-US" dirty="0" smtClean="0"/>
            </a:br>
            <a:r>
              <a:rPr lang="en-US" dirty="0" smtClean="0"/>
              <a:t>to him in a dream and said, </a:t>
            </a:r>
            <a:br>
              <a:rPr lang="en-US" dirty="0" smtClean="0"/>
            </a:br>
            <a:r>
              <a:rPr lang="en-US" dirty="0" smtClean="0"/>
              <a:t/>
            </a:r>
            <a:br>
              <a:rPr lang="en-US" dirty="0" smtClean="0"/>
            </a:br>
            <a:r>
              <a:rPr lang="en-US" dirty="0" smtClean="0"/>
              <a:t>“Joseph son of David, </a:t>
            </a:r>
            <a:br>
              <a:rPr lang="en-US" dirty="0" smtClean="0"/>
            </a:br>
            <a:r>
              <a:rPr lang="en-US" dirty="0" smtClean="0"/>
              <a:t>do not be afraid…”</a:t>
            </a:r>
            <a:endParaRPr lang="en-US" dirty="0"/>
          </a:p>
        </p:txBody>
      </p:sp>
      <p:sp>
        <p:nvSpPr>
          <p:cNvPr id="86018" name="AutoShape 2" descr="Image result for angel and josep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324350"/>
          </a:xfrm>
        </p:spPr>
        <p:txBody>
          <a:bodyPr anchor="t"/>
          <a:lstStyle/>
          <a:p>
            <a:r>
              <a:rPr lang="en-US" dirty="0" smtClean="0"/>
              <a:t/>
            </a:r>
            <a:br>
              <a:rPr lang="en-US" dirty="0" smtClean="0"/>
            </a:br>
            <a:r>
              <a:rPr lang="en-US" dirty="0" smtClean="0"/>
              <a:t>What was Joseph afraid of?</a:t>
            </a:r>
            <a:br>
              <a:rPr lang="en-US" dirty="0" smtClean="0"/>
            </a:br>
            <a:r>
              <a:rPr lang="en-US" dirty="0" smtClean="0"/>
              <a:t>_____________________</a:t>
            </a:r>
            <a:br>
              <a:rPr lang="en-US" dirty="0" smtClean="0"/>
            </a:br>
            <a:r>
              <a:rPr lang="en-US" dirty="0" smtClean="0"/>
              <a:t>Matthew 1:20</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248150"/>
          </a:xfrm>
        </p:spPr>
        <p:txBody>
          <a:bodyPr anchor="t"/>
          <a:lstStyle/>
          <a:p>
            <a:r>
              <a:rPr lang="en-US" dirty="0" smtClean="0"/>
              <a:t/>
            </a:r>
            <a:br>
              <a:rPr lang="en-US" dirty="0" smtClean="0"/>
            </a:br>
            <a:r>
              <a:rPr lang="en-US" dirty="0" smtClean="0"/>
              <a:t>What was Joseph afraid of?</a:t>
            </a:r>
            <a:br>
              <a:rPr lang="en-US" dirty="0" smtClean="0"/>
            </a:br>
            <a:r>
              <a:rPr lang="en-US" dirty="0" smtClean="0"/>
              <a:t/>
            </a:r>
            <a:br>
              <a:rPr lang="en-US" dirty="0" smtClean="0"/>
            </a:br>
            <a:r>
              <a:rPr lang="en-US" u="sng" dirty="0" smtClean="0"/>
              <a:t>He was afraid to take Mary home as his wife.</a:t>
            </a:r>
            <a:r>
              <a:rPr lang="en-US" dirty="0" smtClean="0"/>
              <a:t/>
            </a:r>
            <a:br>
              <a:rPr lang="en-US" dirty="0" smtClean="0"/>
            </a:br>
            <a:r>
              <a:rPr lang="en-US" dirty="0" smtClean="0"/>
              <a:t>Matthew 1:20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52750"/>
          </a:xfrm>
        </p:spPr>
        <p:txBody>
          <a:bodyPr/>
          <a:lstStyle/>
          <a:p>
            <a:r>
              <a:rPr lang="en-US" dirty="0" smtClean="0"/>
              <a:t>Joseph and Mary are </a:t>
            </a:r>
            <a:br>
              <a:rPr lang="en-US" dirty="0" smtClean="0"/>
            </a:br>
            <a:r>
              <a:rPr lang="en-US" dirty="0" smtClean="0"/>
              <a:t>a man and a woman who </a:t>
            </a:r>
            <a:br>
              <a:rPr lang="en-US" dirty="0" smtClean="0"/>
            </a:br>
            <a:r>
              <a:rPr lang="en-US" dirty="0" smtClean="0"/>
              <a:t>live by Faith in the Son of God!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C:\Users\Jan\Desktop\Documents\Holy_Spirit_dove_small.jpg"/>
          <p:cNvPicPr>
            <a:picLocks noChangeAspect="1" noChangeArrowheads="1"/>
          </p:cNvPicPr>
          <p:nvPr/>
        </p:nvPicPr>
        <p:blipFill>
          <a:blip r:embed="rId3" cstate="print"/>
          <a:srcRect/>
          <a:stretch>
            <a:fillRect/>
          </a:stretch>
        </p:blipFill>
        <p:spPr bwMode="auto">
          <a:xfrm>
            <a:off x="5486400" y="0"/>
            <a:ext cx="3657600" cy="2926080"/>
          </a:xfrm>
          <a:prstGeom prst="rect">
            <a:avLst/>
          </a:prstGeom>
          <a:noFill/>
        </p:spPr>
      </p:pic>
      <p:sp>
        <p:nvSpPr>
          <p:cNvPr id="2" name="Title 1"/>
          <p:cNvSpPr>
            <a:spLocks noGrp="1"/>
          </p:cNvSpPr>
          <p:nvPr>
            <p:ph type="title"/>
          </p:nvPr>
        </p:nvSpPr>
        <p:spPr>
          <a:xfrm>
            <a:off x="0" y="0"/>
            <a:ext cx="8991600" cy="4552950"/>
          </a:xfrm>
        </p:spPr>
        <p:txBody>
          <a:bodyPr>
            <a:normAutofit/>
          </a:bodyPr>
          <a:lstStyle/>
          <a:p>
            <a:pPr algn="l"/>
            <a:r>
              <a:rPr lang="en-US" dirty="0" smtClean="0"/>
              <a:t>“The Holy Spirit will come</a:t>
            </a:r>
            <a:br>
              <a:rPr lang="en-US" dirty="0" smtClean="0"/>
            </a:br>
            <a:r>
              <a:rPr lang="en-US" dirty="0" smtClean="0"/>
              <a:t> on you, and the power </a:t>
            </a:r>
            <a:br>
              <a:rPr lang="en-US" dirty="0" smtClean="0"/>
            </a:br>
            <a:r>
              <a:rPr lang="en-US" b="1" dirty="0" smtClean="0"/>
              <a:t>of</a:t>
            </a:r>
            <a:r>
              <a:rPr lang="en-US" dirty="0" smtClean="0"/>
              <a:t> the Most High will overshadow you. So the holy one to be born will be called the </a:t>
            </a:r>
            <a:r>
              <a:rPr lang="en-US" b="1" dirty="0" smtClean="0"/>
              <a:t>Son</a:t>
            </a:r>
            <a:r>
              <a:rPr lang="en-US" dirty="0" smtClean="0"/>
              <a:t> </a:t>
            </a:r>
            <a:r>
              <a:rPr lang="en-US" b="1" dirty="0" smtClean="0"/>
              <a:t>of</a:t>
            </a:r>
            <a:r>
              <a:rPr lang="en-US" dirty="0" smtClean="0"/>
              <a:t> </a:t>
            </a:r>
            <a:r>
              <a:rPr lang="en-US" b="1" dirty="0" smtClean="0"/>
              <a:t>God</a:t>
            </a:r>
            <a:r>
              <a:rPr lang="en-US" dirty="0" smtClean="0"/>
              <a:t>. Luke 1:32</a:t>
            </a:r>
            <a:endParaRPr lang="en-US" dirty="0"/>
          </a:p>
        </p:txBody>
      </p:sp>
      <p:sp>
        <p:nvSpPr>
          <p:cNvPr id="96258"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857750"/>
          </a:xfrm>
        </p:spPr>
        <p:txBody>
          <a:bodyPr anchor="t"/>
          <a:lstStyle/>
          <a:p>
            <a:r>
              <a:rPr lang="en-US" dirty="0" smtClean="0"/>
              <a:t/>
            </a:r>
            <a:br>
              <a:rPr lang="en-US" dirty="0" smtClean="0"/>
            </a:br>
            <a:r>
              <a:rPr lang="en-US" dirty="0" smtClean="0"/>
              <a:t>Because Joseph her husband </a:t>
            </a:r>
            <a:br>
              <a:rPr lang="en-US" dirty="0" smtClean="0"/>
            </a:br>
            <a:r>
              <a:rPr lang="en-US" dirty="0" smtClean="0"/>
              <a:t>was a righteous man and did </a:t>
            </a:r>
            <a:br>
              <a:rPr lang="en-US" dirty="0" smtClean="0"/>
            </a:br>
            <a:r>
              <a:rPr lang="en-US" dirty="0" smtClean="0"/>
              <a:t>not want to expose her to public disgrace, he had in mind </a:t>
            </a:r>
            <a:br>
              <a:rPr lang="en-US" dirty="0" smtClean="0"/>
            </a:br>
            <a:r>
              <a:rPr lang="en-US" dirty="0" smtClean="0"/>
              <a:t>to divorce her quietly.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n\Desktop\Documents\Holy_Spirit_dove_small.jpg"/>
          <p:cNvPicPr>
            <a:picLocks noChangeAspect="1" noChangeArrowheads="1"/>
          </p:cNvPicPr>
          <p:nvPr/>
        </p:nvPicPr>
        <p:blipFill>
          <a:blip r:embed="rId3" cstate="print"/>
          <a:srcRect/>
          <a:stretch>
            <a:fillRect/>
          </a:stretch>
        </p:blipFill>
        <p:spPr bwMode="auto">
          <a:xfrm>
            <a:off x="5486400" y="0"/>
            <a:ext cx="3657600" cy="2926080"/>
          </a:xfrm>
          <a:prstGeom prst="rect">
            <a:avLst/>
          </a:prstGeom>
          <a:noFill/>
        </p:spPr>
      </p:pic>
      <p:sp>
        <p:nvSpPr>
          <p:cNvPr id="2" name="Title 1"/>
          <p:cNvSpPr>
            <a:spLocks noGrp="1"/>
          </p:cNvSpPr>
          <p:nvPr>
            <p:ph type="title"/>
          </p:nvPr>
        </p:nvSpPr>
        <p:spPr>
          <a:xfrm>
            <a:off x="0" y="0"/>
            <a:ext cx="9144000" cy="4781550"/>
          </a:xfrm>
        </p:spPr>
        <p:txBody>
          <a:bodyPr>
            <a:normAutofit/>
          </a:bodyPr>
          <a:lstStyle/>
          <a:p>
            <a:pPr algn="l"/>
            <a:r>
              <a:rPr lang="en-US" dirty="0" smtClean="0"/>
              <a:t>By Faith</a:t>
            </a:r>
            <a:br>
              <a:rPr lang="en-US" dirty="0" smtClean="0"/>
            </a:br>
            <a:r>
              <a:rPr lang="en-US" dirty="0" smtClean="0"/>
              <a:t>Joseph did what the angel of the Lord had commanded him </a:t>
            </a:r>
            <a:br>
              <a:rPr lang="en-US"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n\Desktop\Documents\Holy_Spirit_dove_small.jpg"/>
          <p:cNvPicPr>
            <a:picLocks noChangeAspect="1" noChangeArrowheads="1"/>
          </p:cNvPicPr>
          <p:nvPr/>
        </p:nvPicPr>
        <p:blipFill>
          <a:blip r:embed="rId3" cstate="print"/>
          <a:srcRect/>
          <a:stretch>
            <a:fillRect/>
          </a:stretch>
        </p:blipFill>
        <p:spPr bwMode="auto">
          <a:xfrm>
            <a:off x="5486400" y="0"/>
            <a:ext cx="3657600" cy="2926080"/>
          </a:xfrm>
          <a:prstGeom prst="rect">
            <a:avLst/>
          </a:prstGeom>
          <a:noFill/>
        </p:spPr>
      </p:pic>
      <p:sp>
        <p:nvSpPr>
          <p:cNvPr id="3" name="Title 2"/>
          <p:cNvSpPr>
            <a:spLocks noGrp="1"/>
          </p:cNvSpPr>
          <p:nvPr>
            <p:ph type="title"/>
          </p:nvPr>
        </p:nvSpPr>
        <p:spPr>
          <a:xfrm>
            <a:off x="0" y="0"/>
            <a:ext cx="9144000" cy="5143500"/>
          </a:xfrm>
        </p:spPr>
        <p:txBody>
          <a:bodyPr/>
          <a:lstStyle/>
          <a:p>
            <a:pPr algn="l"/>
            <a:r>
              <a:rPr lang="en-US" dirty="0" smtClean="0"/>
              <a:t>By Faith </a:t>
            </a:r>
            <a:br>
              <a:rPr lang="en-US" dirty="0" smtClean="0"/>
            </a:br>
            <a:r>
              <a:rPr lang="en-US" dirty="0" smtClean="0"/>
              <a:t>Joseph did not consummate their marriage until she gave birth to a son.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Jan\Desktop\Documents\Holy_Spirit_dove_small.jpg"/>
          <p:cNvPicPr>
            <a:picLocks noChangeAspect="1" noChangeArrowheads="1"/>
          </p:cNvPicPr>
          <p:nvPr/>
        </p:nvPicPr>
        <p:blipFill>
          <a:blip r:embed="rId3" cstate="print"/>
          <a:srcRect/>
          <a:stretch>
            <a:fillRect/>
          </a:stretch>
        </p:blipFill>
        <p:spPr bwMode="auto">
          <a:xfrm>
            <a:off x="5486400" y="0"/>
            <a:ext cx="3657600" cy="2926080"/>
          </a:xfrm>
          <a:prstGeom prst="rect">
            <a:avLst/>
          </a:prstGeom>
          <a:noFill/>
        </p:spPr>
      </p:pic>
      <p:sp>
        <p:nvSpPr>
          <p:cNvPr id="2" name="Title 1"/>
          <p:cNvSpPr>
            <a:spLocks noGrp="1"/>
          </p:cNvSpPr>
          <p:nvPr>
            <p:ph type="title"/>
          </p:nvPr>
        </p:nvSpPr>
        <p:spPr>
          <a:xfrm>
            <a:off x="0" y="0"/>
            <a:ext cx="8915400" cy="5010150"/>
          </a:xfrm>
        </p:spPr>
        <p:txBody>
          <a:bodyPr>
            <a:normAutofit/>
          </a:bodyPr>
          <a:lstStyle/>
          <a:p>
            <a:pPr algn="l"/>
            <a:r>
              <a:rPr lang="en-US" dirty="0" smtClean="0"/>
              <a:t>By Faith</a:t>
            </a:r>
            <a:br>
              <a:rPr lang="en-US" dirty="0" smtClean="0"/>
            </a:br>
            <a:r>
              <a:rPr lang="en-US" dirty="0" smtClean="0"/>
              <a:t>Joseph gave Him the name 							</a:t>
            </a:r>
            <a:r>
              <a:rPr lang="en-US" sz="6000" b="1" dirty="0" smtClean="0"/>
              <a:t>Jesus.</a:t>
            </a:r>
            <a:endParaRPr lang="en-US" sz="6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Jan\Desktop\Documents\Holy_Spirit_dove_small.jpg"/>
          <p:cNvPicPr>
            <a:picLocks noChangeAspect="1" noChangeArrowheads="1"/>
          </p:cNvPicPr>
          <p:nvPr/>
        </p:nvPicPr>
        <p:blipFill>
          <a:blip r:embed="rId3" cstate="print"/>
          <a:srcRect/>
          <a:stretch>
            <a:fillRect/>
          </a:stretch>
        </p:blipFill>
        <p:spPr bwMode="auto">
          <a:xfrm>
            <a:off x="5486400" y="0"/>
            <a:ext cx="3657600" cy="2926080"/>
          </a:xfrm>
          <a:prstGeom prst="rect">
            <a:avLst/>
          </a:prstGeom>
          <a:noFill/>
        </p:spPr>
      </p:pic>
      <p:sp>
        <p:nvSpPr>
          <p:cNvPr id="2" name="Title 1"/>
          <p:cNvSpPr>
            <a:spLocks noGrp="1"/>
          </p:cNvSpPr>
          <p:nvPr>
            <p:ph type="title"/>
          </p:nvPr>
        </p:nvSpPr>
        <p:spPr>
          <a:xfrm>
            <a:off x="0" y="0"/>
            <a:ext cx="9144000" cy="5143500"/>
          </a:xfrm>
        </p:spPr>
        <p:txBody>
          <a:bodyPr>
            <a:normAutofit/>
          </a:bodyPr>
          <a:lstStyle/>
          <a:p>
            <a:pPr algn="l"/>
            <a:r>
              <a:rPr lang="en-US" dirty="0" smtClean="0"/>
              <a:t>By Faith</a:t>
            </a:r>
            <a:r>
              <a:rPr lang="en-US" smtClean="0"/>
              <a:t/>
            </a:r>
            <a:br>
              <a:rPr lang="en-US" smtClean="0"/>
            </a:br>
            <a:r>
              <a:rPr lang="en-US" smtClean="0"/>
              <a:t>“she </a:t>
            </a:r>
            <a:r>
              <a:rPr lang="en-US" dirty="0" smtClean="0"/>
              <a:t>will bear a son, </a:t>
            </a:r>
            <a:r>
              <a:rPr lang="en-US" smtClean="0"/>
              <a:t>and </a:t>
            </a:r>
            <a:br>
              <a:rPr lang="en-US" smtClean="0"/>
            </a:br>
            <a:r>
              <a:rPr lang="en-US" smtClean="0"/>
              <a:t>you </a:t>
            </a:r>
            <a:r>
              <a:rPr lang="en-US" dirty="0" smtClean="0"/>
              <a:t>shall call His name </a:t>
            </a:r>
            <a:r>
              <a:rPr lang="en-US" smtClean="0"/>
              <a:t>Jesus,</a:t>
            </a:r>
            <a:br>
              <a:rPr lang="en-US" smtClean="0"/>
            </a:br>
            <a:r>
              <a:rPr lang="en-US" smtClean="0"/>
              <a:t> </a:t>
            </a:r>
            <a:r>
              <a:rPr lang="en-US" dirty="0" smtClean="0"/>
              <a:t>for it is He who will save </a:t>
            </a:r>
            <a:r>
              <a:rPr lang="en-US" smtClean="0"/>
              <a:t>his </a:t>
            </a:r>
            <a:br>
              <a:rPr lang="en-US" smtClean="0"/>
            </a:br>
            <a:r>
              <a:rPr lang="en-US" smtClean="0"/>
              <a:t>people </a:t>
            </a:r>
            <a:r>
              <a:rPr lang="en-US" dirty="0" smtClean="0"/>
              <a:t>from their </a:t>
            </a:r>
            <a:r>
              <a:rPr lang="en-US" smtClean="0"/>
              <a:t>sins.” </a:t>
            </a:r>
            <a:br>
              <a:rPr lang="en-US" smtClean="0"/>
            </a:br>
            <a:r>
              <a:rPr lang="en-US" smtClean="0"/>
              <a:t>“…and </a:t>
            </a:r>
            <a:r>
              <a:rPr lang="en-US" dirty="0" smtClean="0"/>
              <a:t>he </a:t>
            </a:r>
            <a:r>
              <a:rPr lang="en-US" smtClean="0"/>
              <a:t>called His </a:t>
            </a:r>
            <a:r>
              <a:rPr lang="en-US" dirty="0" smtClean="0"/>
              <a:t>name 					</a:t>
            </a:r>
            <a:r>
              <a:rPr lang="en-US" smtClean="0"/>
              <a:t>				</a:t>
            </a:r>
            <a:r>
              <a:rPr lang="en-US" sz="6000" b="1" smtClean="0"/>
              <a:t>Jesus.”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629150"/>
          </a:xfrm>
        </p:spPr>
        <p:txBody>
          <a:bodyPr anchor="t">
            <a:normAutofit/>
          </a:bodyPr>
          <a:lstStyle/>
          <a:p>
            <a:r>
              <a:rPr lang="en-US" dirty="0" smtClean="0"/>
              <a:t/>
            </a:r>
            <a:br>
              <a:rPr lang="en-US" dirty="0" smtClean="0"/>
            </a:br>
            <a:r>
              <a:rPr lang="en-US" dirty="0" smtClean="0"/>
              <a:t>But after he had considered this, an angel of the Lord appeared </a:t>
            </a:r>
            <a:br>
              <a:rPr lang="en-US" dirty="0" smtClean="0"/>
            </a:br>
            <a:r>
              <a:rPr lang="en-US" dirty="0" smtClean="0"/>
              <a:t>to him in a dream and said,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171950"/>
          </a:xfrm>
        </p:spPr>
        <p:txBody>
          <a:bodyPr anchor="t"/>
          <a:lstStyle/>
          <a:p>
            <a:r>
              <a:rPr lang="en-US" dirty="0" smtClean="0"/>
              <a:t/>
            </a:r>
            <a:br>
              <a:rPr lang="en-US" dirty="0" smtClean="0"/>
            </a:br>
            <a:r>
              <a:rPr lang="en-US" dirty="0" smtClean="0"/>
              <a:t>“Joseph son of David, </a:t>
            </a:r>
            <a:br>
              <a:rPr lang="en-US" dirty="0" smtClean="0"/>
            </a:br>
            <a:r>
              <a:rPr lang="en-US" dirty="0" smtClean="0"/>
              <a:t>do not be afraid to take </a:t>
            </a:r>
            <a:br>
              <a:rPr lang="en-US" dirty="0" smtClean="0"/>
            </a:br>
            <a:r>
              <a:rPr lang="en-US" dirty="0" smtClean="0"/>
              <a:t>Mary home as your wife, </a:t>
            </a:r>
            <a:br>
              <a:rPr lang="en-US" dirty="0" smtClean="0"/>
            </a:br>
            <a:r>
              <a:rPr lang="en-US" dirty="0" smtClean="0"/>
              <a:t>because what is conceived </a:t>
            </a:r>
            <a:br>
              <a:rPr lang="en-US" dirty="0" smtClean="0"/>
            </a:br>
            <a:r>
              <a:rPr lang="en-US" dirty="0" smtClean="0"/>
              <a:t>in her is from the Holy Spirit.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095750"/>
          </a:xfrm>
        </p:spPr>
        <p:txBody>
          <a:bodyPr anchor="t"/>
          <a:lstStyle/>
          <a:p>
            <a:r>
              <a:rPr lang="en-US" dirty="0" smtClean="0"/>
              <a:t/>
            </a:r>
            <a:br>
              <a:rPr lang="en-US" dirty="0" smtClean="0"/>
            </a:br>
            <a:r>
              <a:rPr lang="en-US" dirty="0" smtClean="0"/>
              <a:t>She will give birth to a son, </a:t>
            </a:r>
            <a:br>
              <a:rPr lang="en-US" dirty="0" smtClean="0"/>
            </a:br>
            <a:r>
              <a:rPr lang="en-US" dirty="0" smtClean="0"/>
              <a:t>and you are to give him </a:t>
            </a:r>
            <a:br>
              <a:rPr lang="en-US" dirty="0" smtClean="0"/>
            </a:br>
            <a:r>
              <a:rPr lang="en-US" dirty="0" smtClean="0"/>
              <a:t>the name Jesus, because he will save his people from their sins.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3790950"/>
          </a:xfrm>
        </p:spPr>
        <p:txBody>
          <a:bodyPr anchor="t">
            <a:normAutofit/>
          </a:bodyPr>
          <a:lstStyle/>
          <a:p>
            <a:r>
              <a:rPr lang="en-US" dirty="0" smtClean="0"/>
              <a:t/>
            </a:r>
            <a:br>
              <a:rPr lang="en-US" dirty="0" smtClean="0"/>
            </a:br>
            <a:r>
              <a:rPr lang="en-US" dirty="0" smtClean="0"/>
              <a:t>All this took place to fulfill </a:t>
            </a:r>
            <a:br>
              <a:rPr lang="en-US" dirty="0" smtClean="0"/>
            </a:br>
            <a:r>
              <a:rPr lang="en-US" dirty="0" smtClean="0"/>
              <a:t>what the Lord had said </a:t>
            </a:r>
            <a:br>
              <a:rPr lang="en-US" dirty="0" smtClean="0"/>
            </a:br>
            <a:r>
              <a:rPr lang="en-US" dirty="0" smtClean="0"/>
              <a:t>through the prophet: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733800" y="1254557"/>
            <a:ext cx="5410200" cy="3893705"/>
          </a:xfrm>
          <a:prstGeom prst="rect">
            <a:avLst/>
          </a:prstGeom>
          <a:noFill/>
          <a:ln w="9525" algn="in">
            <a:noFill/>
            <a:miter lim="800000"/>
            <a:headEnd/>
            <a:tailEnd/>
          </a:ln>
          <a:effectLst/>
        </p:spPr>
      </p:pic>
      <p:sp>
        <p:nvSpPr>
          <p:cNvPr id="2" name="Title 1"/>
          <p:cNvSpPr>
            <a:spLocks noGrp="1"/>
          </p:cNvSpPr>
          <p:nvPr>
            <p:ph type="title"/>
          </p:nvPr>
        </p:nvSpPr>
        <p:spPr>
          <a:xfrm>
            <a:off x="0" y="0"/>
            <a:ext cx="9144000" cy="4248150"/>
          </a:xfrm>
        </p:spPr>
        <p:txBody>
          <a:bodyPr anchor="t">
            <a:normAutofit/>
          </a:bodyPr>
          <a:lstStyle/>
          <a:p>
            <a:r>
              <a:rPr lang="en-US" dirty="0" smtClean="0"/>
              <a:t/>
            </a:r>
            <a:br>
              <a:rPr lang="en-US" dirty="0" smtClean="0"/>
            </a:br>
            <a:r>
              <a:rPr lang="en-US" dirty="0" smtClean="0"/>
              <a:t>“The virgin will be with child </a:t>
            </a:r>
            <a:br>
              <a:rPr lang="en-US" dirty="0" smtClean="0"/>
            </a:br>
            <a:r>
              <a:rPr lang="en-US" dirty="0" smtClean="0"/>
              <a:t>and will give birth to a son, </a:t>
            </a:r>
            <a:br>
              <a:rPr lang="en-US" dirty="0" smtClean="0"/>
            </a:br>
            <a:r>
              <a:rPr lang="en-US" dirty="0" smtClean="0"/>
              <a:t>and they will call him Immanuel”--which means, “God with us.”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159</Words>
  <Application>Microsoft Office PowerPoint</Application>
  <PresentationFormat>On-screen Show (16:9)</PresentationFormat>
  <Paragraphs>88</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“The Gift of a  Righteous Man” Matthew 1:18-25            </vt:lpstr>
      <vt:lpstr>  This is how the birth of Jesus Christ came about:</vt:lpstr>
      <vt:lpstr> His mother Mary was pledged  to be married to Joseph,  but before they came together, she was found to be with child through the Holy Spirit.</vt:lpstr>
      <vt:lpstr> Because Joseph her husband  was a righteous man and did  not want to expose her to public disgrace, he had in mind  to divorce her quietly.  </vt:lpstr>
      <vt:lpstr> But after he had considered this, an angel of the Lord appeared  to him in a dream and said, </vt:lpstr>
      <vt:lpstr> “Joseph son of David,  do not be afraid to take  Mary home as your wife,  because what is conceived  in her is from the Holy Spirit.</vt:lpstr>
      <vt:lpstr> She will give birth to a son,  and you are to give him  the name Jesus, because he will save his people from their sins.</vt:lpstr>
      <vt:lpstr> All this took place to fulfill  what the Lord had said  through the prophet:</vt:lpstr>
      <vt:lpstr> “The virgin will be with child  and will give birth to a son,  and they will call him Immanuel”--which means, “God with us.”</vt:lpstr>
      <vt:lpstr> When Joseph woke up,  he did what the angel of the Lord had commanded him  and took Mary home as his wife.  </vt:lpstr>
      <vt:lpstr> But he had no union with her  until she gave birth to a son,  And he gave him the name Jesus.</vt:lpstr>
      <vt:lpstr> What do you think  made Joseph Righteous?     </vt:lpstr>
      <vt:lpstr> Do you think he was righteous because he was a good man?   </vt:lpstr>
      <vt:lpstr> “All of us have become like one who is unclean, and all our righteous acts are like filthy rags, we all shrivel up like a leaf, and like the wind, our sins sweep us away.”  Isaiah 64:6</vt:lpstr>
      <vt:lpstr> Being good isn’t good enough. </vt:lpstr>
      <vt:lpstr> Was Joseph righteous because he obeyed the Ten  Commandments?   </vt:lpstr>
      <vt:lpstr> The Scriptures say, “...for all have sinned and fall short of the glory of God,”   </vt:lpstr>
      <vt:lpstr> Obeying the Commandments  isn’t good enough either! </vt:lpstr>
      <vt:lpstr> Why did God consider  Joseph to be  a righteous man? </vt:lpstr>
      <vt:lpstr>Slide 20</vt:lpstr>
      <vt:lpstr> “For in the gospel the righteousness of God is revealed—a righteousness that is from faith to faith;  from first to last, just as it is written: Romans 1:17    </vt:lpstr>
      <vt:lpstr> “The righteous  will live by faith.” Galatians 3:11</vt:lpstr>
      <vt:lpstr>The Story of Joseph and Mary  is a Story of Faith</vt:lpstr>
      <vt:lpstr> Did Mary  love Joseph?      </vt:lpstr>
      <vt:lpstr>”Behold, the bond slave of the Lord: be it done to me according to your word.” --Mary</vt:lpstr>
      <vt:lpstr>But Mary loved God more than Joseph!</vt:lpstr>
      <vt:lpstr> Did Joseph love Mary?</vt:lpstr>
      <vt:lpstr>“He (Joseph) did  not want to expose  her to public disgrace,”</vt:lpstr>
      <vt:lpstr>Greek Word: “Boulomai”  “Joseph…. …not wanting to expose her…” …not willing to expose her” </vt:lpstr>
      <vt:lpstr>  “Where your treasure is, there will your heart be also.”</vt:lpstr>
      <vt:lpstr> Joseph had to decide what he treasured most. </vt:lpstr>
      <vt:lpstr>“he (Joseph) had in mind  to divorce her quietly.”  He had a Plan… </vt:lpstr>
      <vt:lpstr>What did his plan look like?  Send her to Qumran  in the desert?</vt:lpstr>
      <vt:lpstr>Slide 34</vt:lpstr>
      <vt:lpstr>But after he had considered this, an angel of the Lord appeared  to him in a dream and said,   “Joseph son of David,  do not be afraid…”</vt:lpstr>
      <vt:lpstr> What was Joseph afraid of? _____________________ Matthew 1:20</vt:lpstr>
      <vt:lpstr> What was Joseph afraid of?  He was afraid to take Mary home as his wife. Matthew 1:20</vt:lpstr>
      <vt:lpstr>Joseph and Mary are  a man and a woman who  live by Faith in the Son of God!</vt:lpstr>
      <vt:lpstr>“The Holy Spirit will come  on you, and the power  of the Most High will overshadow you. So the holy one to be born will be called the Son of God. Luke 1:32</vt:lpstr>
      <vt:lpstr>By Faith Joseph did what the angel of the Lord had commanded him  </vt:lpstr>
      <vt:lpstr>By Faith  Joseph did not consummate their marriage until she gave birth to a son. </vt:lpstr>
      <vt:lpstr>By Faith Joseph gave Him the name        Jesus.</vt:lpstr>
      <vt:lpstr>By Faith “she will bear a son, and  you shall call His name Jesus,  for it is He who will save his  people from their sins.”  “…and he called His name          Jesus.”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 </cp:lastModifiedBy>
  <cp:revision>102</cp:revision>
  <dcterms:created xsi:type="dcterms:W3CDTF">2015-07-06T21:02:22Z</dcterms:created>
  <dcterms:modified xsi:type="dcterms:W3CDTF">2016-12-19T14:32:02Z</dcterms:modified>
</cp:coreProperties>
</file>