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281" r:id="rId3"/>
    <p:sldId id="282" r:id="rId4"/>
    <p:sldId id="283" r:id="rId5"/>
    <p:sldId id="284" r:id="rId6"/>
    <p:sldId id="285" r:id="rId7"/>
    <p:sldId id="286" r:id="rId8"/>
    <p:sldId id="287" r:id="rId9"/>
    <p:sldId id="292" r:id="rId10"/>
    <p:sldId id="288" r:id="rId11"/>
    <p:sldId id="289" r:id="rId12"/>
    <p:sldId id="293" r:id="rId13"/>
    <p:sldId id="290" r:id="rId14"/>
    <p:sldId id="291" r:id="rId15"/>
    <p:sldId id="294" r:id="rId16"/>
    <p:sldId id="296" r:id="rId17"/>
    <p:sldId id="275" r:id="rId18"/>
    <p:sldId id="276" r:id="rId19"/>
    <p:sldId id="277" r:id="rId20"/>
    <p:sldId id="278" r:id="rId21"/>
    <p:sldId id="279" r:id="rId22"/>
    <p:sldId id="28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2958" autoAdjust="0"/>
  </p:normalViewPr>
  <p:slideViewPr>
    <p:cSldViewPr>
      <p:cViewPr varScale="1">
        <p:scale>
          <a:sx n="119" d="100"/>
          <a:sy n="119" d="100"/>
        </p:scale>
        <p:origin x="-96" y="-24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F9EB7-70FF-49F8-991B-9FF42F1D3227}" type="datetimeFigureOut">
              <a:rPr lang="en-US" smtClean="0"/>
              <a:pPr/>
              <a:t>10/9/2016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1EC51-2884-4E80-9C20-99B418223C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77A1-0891-4C49-8240-8F172D378C2A}" type="datetimeFigureOut">
              <a:rPr lang="en-US" smtClean="0"/>
              <a:pPr/>
              <a:t>10/9/2016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6C0C4-09A8-45AA-99EE-C4AA2F033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C0401-2776-43E9-8D12-865D21D1B961}"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C0401-2776-43E9-8D12-865D21D1B961}"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C0401-2776-43E9-8D12-865D21D1B961}" type="datetimeFigureOut">
              <a:rPr lang="en-US" smtClean="0"/>
              <a:pPr/>
              <a:t>10/9/2016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C0401-2776-43E9-8D12-865D21D1B961}" type="datetimeFigureOut">
              <a:rPr lang="en-US" smtClean="0"/>
              <a:pPr/>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C0401-2776-43E9-8D12-865D21D1B961}" type="datetimeFigureOut">
              <a:rPr lang="en-US" smtClean="0"/>
              <a:pPr/>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6C0401-2776-43E9-8D12-865D21D1B961}" type="datetimeFigureOut">
              <a:rPr lang="en-US" smtClean="0"/>
              <a:pPr/>
              <a:t>10/9/2016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4DCFEA-4261-4705-B9E6-6A232D1EC8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cstate="print"/>
          <a:srcRect l="6600" b="4000"/>
          <a:stretch>
            <a:fillRect/>
          </a:stretch>
        </p:blipFill>
        <p:spPr bwMode="auto">
          <a:xfrm>
            <a:off x="152400" y="209550"/>
            <a:ext cx="8305800" cy="4724400"/>
          </a:xfrm>
          <a:prstGeom prst="rect">
            <a:avLst/>
          </a:prstGeom>
          <a:noFill/>
          <a:ln w="9525" algn="in">
            <a:noFill/>
            <a:miter lim="800000"/>
            <a:headEnd/>
            <a:tailEnd/>
          </a:ln>
          <a:effectLst/>
        </p:spPr>
      </p:pic>
      <p:sp>
        <p:nvSpPr>
          <p:cNvPr id="24578" name="AutoShape 2" descr="https://findyourmiddlegrounddotcom.files.wordpress.com/2014/12/girl-hay-sky-sunset-favim-com-429326.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0" y="0"/>
            <a:ext cx="9144000" cy="4476750"/>
          </a:xfrm>
        </p:spPr>
        <p:txBody>
          <a:bodyPr anchor="t">
            <a:normAutofit/>
          </a:bodyPr>
          <a:lstStyle/>
          <a:p>
            <a:r>
              <a:rPr lang="en-US" sz="6600" dirty="0" smtClean="0"/>
              <a:t/>
            </a:r>
            <a:br>
              <a:rPr lang="en-US" sz="6600" dirty="0" smtClean="0"/>
            </a:br>
            <a:r>
              <a:rPr lang="en-US" sz="6600" dirty="0" smtClean="0"/>
              <a:t>            Waiting</a:t>
            </a:r>
            <a:r>
              <a:rPr lang="en-US" dirty="0" smtClean="0"/>
              <a:t/>
            </a:r>
            <a:br>
              <a:rPr lang="en-US" dirty="0" smtClean="0"/>
            </a:br>
            <a:r>
              <a:rPr lang="en-US" dirty="0" smtClean="0"/>
              <a:t>                  1Samuel 3:1-11</a:t>
            </a:r>
            <a:br>
              <a:rPr lang="en-US" dirty="0" smtClean="0"/>
            </a:br>
            <a:endParaRPr lang="en-US" dirty="0"/>
          </a:p>
        </p:txBody>
      </p:sp>
      <p:sp>
        <p:nvSpPr>
          <p:cNvPr id="1028" name="AutoShape 4"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39433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The LORD called Samuel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 third time, and Samuel got up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 went to Eli and said,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“Here I am; you called me.”</a:t>
            </a:r>
            <a:endParaRPr lang="en-US"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2481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Then Eli realized that the LORD was calling the boy.  </a:t>
            </a:r>
            <a:endParaRPr lang="en-US"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open bible"/>
          <p:cNvPicPr>
            <a:picLocks noChangeAspect="1" noChangeArrowheads="1"/>
          </p:cNvPicPr>
          <p:nvPr/>
        </p:nvPicPr>
        <p:blipFill>
          <a:blip r:embed="rId3" cstate="print"/>
          <a:srcRect b="12641"/>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5010150"/>
          </a:xfrm>
        </p:spPr>
        <p:txBody>
          <a:bodyPr anchor="t">
            <a:normAutofit/>
          </a:bodyPr>
          <a:lstStyle/>
          <a:p>
            <a:r>
              <a:rPr lang="en-US" dirty="0" smtClean="0"/>
              <a:t/>
            </a:r>
            <a:br>
              <a:rPr lang="en-US" dirty="0" smtClean="0"/>
            </a:br>
            <a:r>
              <a:rPr lang="en-US" dirty="0" smtClean="0"/>
              <a:t>So Eli told Samuel, </a:t>
            </a:r>
            <a:br>
              <a:rPr lang="en-US" dirty="0" smtClean="0"/>
            </a:br>
            <a:r>
              <a:rPr lang="en-US" dirty="0" smtClean="0"/>
              <a:t>“Go and lie down, </a:t>
            </a:r>
            <a:br>
              <a:rPr lang="en-US" dirty="0" smtClean="0"/>
            </a:br>
            <a:r>
              <a:rPr lang="en-US" dirty="0" smtClean="0"/>
              <a:t>and if he calls you, say, </a:t>
            </a:r>
            <a:br>
              <a:rPr lang="en-US" dirty="0" smtClean="0"/>
            </a:br>
            <a:r>
              <a:rPr lang="en-US" dirty="0" smtClean="0"/>
              <a:t>“Speak, LORD, for your </a:t>
            </a:r>
            <a:r>
              <a:rPr lang="en-US" dirty="0" smtClean="0"/>
              <a:t/>
            </a:r>
            <a:br>
              <a:rPr lang="en-US" dirty="0" smtClean="0"/>
            </a:br>
            <a:r>
              <a:rPr lang="en-US" dirty="0" smtClean="0"/>
              <a:t>servant is </a:t>
            </a:r>
            <a:r>
              <a:rPr lang="en-US" dirty="0" smtClean="0"/>
              <a:t>listening.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open bible"/>
          <p:cNvPicPr>
            <a:picLocks noChangeAspect="1" noChangeArrowheads="1"/>
          </p:cNvPicPr>
          <p:nvPr/>
        </p:nvPicPr>
        <p:blipFill>
          <a:blip r:embed="rId3" cstate="print"/>
          <a:srcRect b="14033"/>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933950"/>
          </a:xfrm>
        </p:spPr>
        <p:txBody>
          <a:bodyPr anchor="t"/>
          <a:lstStyle/>
          <a:p>
            <a:r>
              <a:rPr lang="en-US" dirty="0" smtClean="0"/>
              <a:t/>
            </a:r>
            <a:br>
              <a:rPr lang="en-US" dirty="0" smtClean="0"/>
            </a:br>
            <a:r>
              <a:rPr lang="en-US" dirty="0" smtClean="0"/>
              <a:t>So Samuel went and </a:t>
            </a:r>
            <a:br>
              <a:rPr lang="en-US" dirty="0" smtClean="0"/>
            </a:br>
            <a:r>
              <a:rPr lang="en-US" dirty="0" smtClean="0"/>
              <a:t>lay down in his place.  </a:t>
            </a:r>
            <a:br>
              <a:rPr lang="en-US" dirty="0" smtClean="0"/>
            </a:br>
            <a:r>
              <a:rPr lang="en-US" dirty="0" smtClean="0"/>
              <a:t>The LORD came and stood there, calling as at the other times, “Samuel, Samuel!”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5143500"/>
          </a:xfrm>
        </p:spPr>
        <p:txBody>
          <a:bodyPr anchor="t">
            <a:normAutofit/>
          </a:bodyPr>
          <a:lstStyle/>
          <a:p>
            <a:r>
              <a:rPr lang="en-US" dirty="0" smtClean="0"/>
              <a:t/>
            </a:r>
            <a:br>
              <a:rPr lang="en-US" dirty="0" smtClean="0"/>
            </a:br>
            <a:r>
              <a:rPr lang="en-US" dirty="0" smtClean="0">
                <a:effectLst>
                  <a:outerShdw blurRad="38100" dist="38100" dir="2700000" algn="tl">
                    <a:srgbClr val="000000">
                      <a:alpha val="43137"/>
                    </a:srgbClr>
                  </a:outerShdw>
                </a:effectLst>
              </a:rPr>
              <a:t>Then Samuel said, “Speak, for your servant is listening.”  And the LORD said to Samuel:</a:t>
            </a:r>
            <a:endParaRPr lang="en-US"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857750"/>
          </a:xfrm>
        </p:spPr>
        <p:txBody>
          <a:bodyPr anchor="t"/>
          <a:lstStyle/>
          <a:p>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“See, I am about to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do something in Israel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that will make the ears of everyone who hears of it tingle.”</a:t>
            </a:r>
            <a:endParaRPr lang="en-US"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cstate="print"/>
          <a:srcRect l="6600" b="4000"/>
          <a:stretch>
            <a:fillRect/>
          </a:stretch>
        </p:blipFill>
        <p:spPr bwMode="auto">
          <a:xfrm>
            <a:off x="152400" y="209550"/>
            <a:ext cx="8305800" cy="4724400"/>
          </a:xfrm>
          <a:prstGeom prst="rect">
            <a:avLst/>
          </a:prstGeom>
          <a:noFill/>
          <a:ln w="9525" algn="in">
            <a:noFill/>
            <a:miter lim="800000"/>
            <a:headEnd/>
            <a:tailEnd/>
          </a:ln>
          <a:effectLst/>
        </p:spPr>
      </p:pic>
      <p:sp>
        <p:nvSpPr>
          <p:cNvPr id="24578" name="AutoShape 2" descr="https://findyourmiddlegrounddotcom.files.wordpress.com/2014/12/girl-hay-sky-sunset-favim-com-429326.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0" y="0"/>
            <a:ext cx="9144000" cy="4476750"/>
          </a:xfrm>
        </p:spPr>
        <p:txBody>
          <a:bodyPr anchor="t">
            <a:normAutofit/>
          </a:bodyPr>
          <a:lstStyle/>
          <a:p>
            <a:r>
              <a:rPr lang="en-US" sz="6600" dirty="0" smtClean="0"/>
              <a:t/>
            </a:r>
            <a:br>
              <a:rPr lang="en-US" sz="6600" dirty="0" smtClean="0"/>
            </a:br>
            <a:r>
              <a:rPr lang="en-US" sz="6600" dirty="0" smtClean="0"/>
              <a:t>            Waiting</a:t>
            </a:r>
            <a:r>
              <a:rPr lang="en-US" dirty="0" smtClean="0"/>
              <a:t/>
            </a:r>
            <a:br>
              <a:rPr lang="en-US" dirty="0" smtClean="0"/>
            </a:br>
            <a:r>
              <a:rPr lang="en-US" dirty="0" smtClean="0"/>
              <a:t>                  1Samuel 3:1-11</a:t>
            </a:r>
            <a:br>
              <a:rPr lang="en-US" dirty="0" smtClean="0"/>
            </a:br>
            <a:endParaRPr lang="en-US" dirty="0"/>
          </a:p>
        </p:txBody>
      </p:sp>
      <p:sp>
        <p:nvSpPr>
          <p:cNvPr id="1028" name="AutoShape 4"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C:\Users\Jan\Desktop\Documents\images (13).jpg"/>
          <p:cNvPicPr>
            <a:picLocks noChangeAspect="1" noChangeArrowheads="1"/>
          </p:cNvPicPr>
          <p:nvPr/>
        </p:nvPicPr>
        <p:blipFill>
          <a:blip r:embed="rId3" cstate="print"/>
          <a:srcRect r="3226"/>
          <a:stretch>
            <a:fillRect/>
          </a:stretch>
        </p:blipFill>
        <p:spPr bwMode="auto">
          <a:xfrm>
            <a:off x="152400" y="2114550"/>
            <a:ext cx="2286000" cy="2907323"/>
          </a:xfrm>
          <a:prstGeom prst="rect">
            <a:avLst/>
          </a:prstGeom>
          <a:noFill/>
        </p:spPr>
      </p:pic>
      <p:pic>
        <p:nvPicPr>
          <p:cNvPr id="7" name="Picture 6" descr="C:\Users\Jan\Desktop\Documents\images (13).jpg"/>
          <p:cNvPicPr>
            <a:picLocks noChangeAspect="1" noChangeArrowheads="1"/>
          </p:cNvPicPr>
          <p:nvPr/>
        </p:nvPicPr>
        <p:blipFill>
          <a:blip r:embed="rId3" cstate="print"/>
          <a:srcRect r="3571" b="-112"/>
          <a:stretch>
            <a:fillRect/>
          </a:stretch>
        </p:blipFill>
        <p:spPr bwMode="auto">
          <a:xfrm flipH="1">
            <a:off x="6934200" y="2038350"/>
            <a:ext cx="2057400" cy="2971800"/>
          </a:xfrm>
          <a:prstGeom prst="rect">
            <a:avLst/>
          </a:prstGeom>
          <a:noFill/>
        </p:spPr>
      </p:pic>
      <p:sp>
        <p:nvSpPr>
          <p:cNvPr id="2" name="Title 1"/>
          <p:cNvSpPr>
            <a:spLocks noGrp="1"/>
          </p:cNvSpPr>
          <p:nvPr>
            <p:ph type="title"/>
          </p:nvPr>
        </p:nvSpPr>
        <p:spPr>
          <a:xfrm>
            <a:off x="0" y="0"/>
            <a:ext cx="9144000" cy="4324350"/>
          </a:xfrm>
        </p:spPr>
        <p:txBody>
          <a:bodyPr anchor="t">
            <a:normAutofit fontScale="90000"/>
          </a:bodyPr>
          <a:lstStyle/>
          <a:p>
            <a:r>
              <a:rPr lang="en-US" dirty="0" smtClean="0"/>
              <a:t> </a:t>
            </a:r>
            <a:br>
              <a:rPr lang="en-US" dirty="0" smtClean="0"/>
            </a:br>
            <a:r>
              <a:rPr lang="en-US" dirty="0" smtClean="0"/>
              <a:t>“And this is my prayer, </a:t>
            </a:r>
            <a:br>
              <a:rPr lang="en-US" dirty="0" smtClean="0"/>
            </a:br>
            <a:r>
              <a:rPr lang="en-US" dirty="0" smtClean="0"/>
              <a:t>that your love may abound </a:t>
            </a:r>
            <a:br>
              <a:rPr lang="en-US" dirty="0" smtClean="0"/>
            </a:br>
            <a:r>
              <a:rPr lang="en-US" dirty="0" smtClean="0"/>
              <a:t>more and more and more </a:t>
            </a:r>
            <a:br>
              <a:rPr lang="en-US" dirty="0" smtClean="0"/>
            </a:br>
            <a:r>
              <a:rPr lang="en-US" dirty="0" smtClean="0"/>
              <a:t>in knowledge </a:t>
            </a:r>
            <a:br>
              <a:rPr lang="en-US" dirty="0" smtClean="0"/>
            </a:br>
            <a:r>
              <a:rPr lang="en-US" dirty="0" smtClean="0"/>
              <a:t>and depth of insight, </a:t>
            </a:r>
            <a:br>
              <a:rPr lang="en-US" dirty="0" smtClean="0"/>
            </a:br>
            <a:r>
              <a:rPr lang="en-US" dirty="0" smtClean="0"/>
              <a:t/>
            </a:r>
            <a:br>
              <a:rPr lang="en-US" dirty="0" smtClean="0"/>
            </a:br>
            <a:r>
              <a:rPr lang="en-US" dirty="0" smtClean="0"/>
              <a:t> </a:t>
            </a:r>
            <a:br>
              <a:rPr lang="en-US" dirty="0" smtClean="0"/>
            </a:br>
            <a:endParaRPr lang="en-US" dirty="0"/>
          </a:p>
        </p:txBody>
      </p:sp>
      <p:sp>
        <p:nvSpPr>
          <p:cNvPr id="13317" name="AutoShape 5" descr="Image result for love powerpoint backgrou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n\Desktop\Documents\images (13).jpg"/>
          <p:cNvPicPr>
            <a:picLocks noChangeAspect="1" noChangeArrowheads="1"/>
          </p:cNvPicPr>
          <p:nvPr/>
        </p:nvPicPr>
        <p:blipFill>
          <a:blip r:embed="rId3" cstate="print"/>
          <a:srcRect r="3571" b="-112"/>
          <a:stretch>
            <a:fillRect/>
          </a:stretch>
        </p:blipFill>
        <p:spPr bwMode="auto">
          <a:xfrm flipH="1">
            <a:off x="6934200" y="2038350"/>
            <a:ext cx="2057400" cy="2971800"/>
          </a:xfrm>
          <a:prstGeom prst="rect">
            <a:avLst/>
          </a:prstGeom>
          <a:noFill/>
        </p:spPr>
      </p:pic>
      <p:pic>
        <p:nvPicPr>
          <p:cNvPr id="3" name="Picture 6" descr="C:\Users\Jan\Desktop\Documents\images (13).jpg"/>
          <p:cNvPicPr>
            <a:picLocks noChangeAspect="1" noChangeArrowheads="1"/>
          </p:cNvPicPr>
          <p:nvPr/>
        </p:nvPicPr>
        <p:blipFill>
          <a:blip r:embed="rId3" cstate="print"/>
          <a:srcRect r="3226"/>
          <a:stretch>
            <a:fillRect/>
          </a:stretch>
        </p:blipFill>
        <p:spPr bwMode="auto">
          <a:xfrm>
            <a:off x="152400" y="2114550"/>
            <a:ext cx="2286000" cy="2907323"/>
          </a:xfrm>
          <a:prstGeom prst="rect">
            <a:avLst/>
          </a:prstGeom>
          <a:noFill/>
        </p:spPr>
      </p:pic>
      <p:sp>
        <p:nvSpPr>
          <p:cNvPr id="2" name="Title 1"/>
          <p:cNvSpPr>
            <a:spLocks noGrp="1"/>
          </p:cNvSpPr>
          <p:nvPr>
            <p:ph type="title"/>
          </p:nvPr>
        </p:nvSpPr>
        <p:spPr>
          <a:xfrm>
            <a:off x="0" y="0"/>
            <a:ext cx="9144000" cy="5143500"/>
          </a:xfrm>
        </p:spPr>
        <p:txBody>
          <a:bodyPr anchor="t">
            <a:normAutofit/>
          </a:bodyPr>
          <a:lstStyle/>
          <a:p>
            <a:r>
              <a:rPr lang="en-US" dirty="0" smtClean="0"/>
              <a:t/>
            </a:r>
            <a:br>
              <a:rPr lang="en-US" dirty="0" smtClean="0"/>
            </a:br>
            <a:r>
              <a:rPr lang="en-US" dirty="0" smtClean="0"/>
              <a:t>so that you may be able </a:t>
            </a:r>
            <a:br>
              <a:rPr lang="en-US" dirty="0" smtClean="0"/>
            </a:br>
            <a:r>
              <a:rPr lang="en-US" dirty="0" smtClean="0"/>
              <a:t>to discern what is best </a:t>
            </a:r>
            <a:br>
              <a:rPr lang="en-US" dirty="0" smtClean="0"/>
            </a:br>
            <a:r>
              <a:rPr lang="en-US" dirty="0" smtClean="0"/>
              <a:t>and may be pure </a:t>
            </a:r>
            <a:br>
              <a:rPr lang="en-US" dirty="0" smtClean="0"/>
            </a:br>
            <a:r>
              <a:rPr lang="en-US" dirty="0" smtClean="0"/>
              <a:t>and blameless </a:t>
            </a:r>
            <a:br>
              <a:rPr lang="en-US" dirty="0" smtClean="0"/>
            </a:br>
            <a:r>
              <a:rPr lang="en-US" dirty="0" smtClean="0"/>
              <a:t>for the day of Christ.”  </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5257800" cy="5143500"/>
          </a:xfrm>
        </p:spPr>
        <p:txBody>
          <a:bodyPr anchor="t">
            <a:normAutofit/>
          </a:bodyPr>
          <a:lstStyle/>
          <a:p>
            <a:r>
              <a:rPr lang="en-US" dirty="0" smtClean="0"/>
              <a:t/>
            </a:r>
            <a:br>
              <a:rPr lang="en-US" dirty="0" smtClean="0"/>
            </a:br>
            <a:r>
              <a:rPr lang="en-US" dirty="0" smtClean="0"/>
              <a:t>God is looking for people who will listen to Him.  </a:t>
            </a:r>
            <a:br>
              <a:rPr lang="en-US" dirty="0" smtClean="0"/>
            </a:br>
            <a:r>
              <a:rPr lang="en-US" dirty="0" smtClean="0"/>
              <a:t/>
            </a:r>
            <a:br>
              <a:rPr lang="en-US" dirty="0" smtClean="0"/>
            </a:br>
            <a:r>
              <a:rPr lang="en-US" dirty="0" smtClean="0"/>
              <a:t> </a:t>
            </a:r>
            <a:br>
              <a:rPr lang="en-US" dirty="0" smtClean="0"/>
            </a:br>
            <a:endParaRPr lang="en-US" dirty="0"/>
          </a:p>
        </p:txBody>
      </p:sp>
      <p:sp>
        <p:nvSpPr>
          <p:cNvPr id="9218" name="AutoShape 2" descr="Image result for attentive per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9" name="Picture 3" descr="C:\Users\Jan\Desktop\Documents\good-listener.jpg"/>
          <p:cNvPicPr>
            <a:picLocks noChangeAspect="1" noChangeArrowheads="1"/>
          </p:cNvPicPr>
          <p:nvPr/>
        </p:nvPicPr>
        <p:blipFill>
          <a:blip r:embed="rId3" cstate="print"/>
          <a:srcRect/>
          <a:stretch>
            <a:fillRect/>
          </a:stretch>
        </p:blipFill>
        <p:spPr bwMode="auto">
          <a:xfrm>
            <a:off x="304800" y="971550"/>
            <a:ext cx="3774174"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12641"/>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4767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The boy Samuel ministered before the LORD under Eli,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in those days the word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the LORD was rare;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there </a:t>
            </a:r>
            <a:r>
              <a:rPr lang="en-US" dirty="0" smtClean="0">
                <a:effectLst>
                  <a:outerShdw blurRad="38100" dist="38100" dir="2700000" algn="tl">
                    <a:srgbClr val="000000">
                      <a:alpha val="43137"/>
                    </a:srgbClr>
                  </a:outerShdw>
                </a:effectLst>
              </a:rPr>
              <a:t>were not many visions.</a:t>
            </a:r>
            <a:endParaRPr lang="en-US"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0" cy="4781550"/>
          </a:xfrm>
        </p:spPr>
        <p:txBody>
          <a:bodyPr anchor="t">
            <a:normAutofit fontScale="90000"/>
          </a:bodyPr>
          <a:lstStyle/>
          <a:p>
            <a:r>
              <a:rPr lang="en-US" dirty="0" smtClean="0"/>
              <a:t/>
            </a:r>
            <a:br>
              <a:rPr lang="en-US" dirty="0" smtClean="0"/>
            </a:br>
            <a:r>
              <a:rPr lang="en-US" sz="4900" u="sng" dirty="0" smtClean="0"/>
              <a:t>Sleeping</a:t>
            </a:r>
            <a:r>
              <a:rPr lang="en-US" sz="4900" dirty="0" smtClean="0"/>
              <a:t> next to God is critical </a:t>
            </a:r>
            <a:br>
              <a:rPr lang="en-US" sz="4900" dirty="0" smtClean="0"/>
            </a:br>
            <a:r>
              <a:rPr lang="en-US" sz="4900" dirty="0" smtClean="0"/>
              <a:t>to hearing him </a:t>
            </a:r>
            <a:r>
              <a:rPr lang="en-US" sz="4900" dirty="0" smtClean="0"/>
              <a:t>speak.</a:t>
            </a: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7170" name="AutoShape 2" descr="Image result for jacob and the ladder to heav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1" name="Picture 3" descr="C:\Users\Jan\Desktop\Documents\JacobsLaddertoHeaven.jpg"/>
          <p:cNvPicPr>
            <a:picLocks noChangeAspect="1" noChangeArrowheads="1"/>
          </p:cNvPicPr>
          <p:nvPr/>
        </p:nvPicPr>
        <p:blipFill>
          <a:blip r:embed="rId3" cstate="print"/>
          <a:srcRect/>
          <a:stretch>
            <a:fillRect/>
          </a:stretch>
        </p:blipFill>
        <p:spPr bwMode="auto">
          <a:xfrm>
            <a:off x="5334000" y="514350"/>
            <a:ext cx="3506152" cy="422428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Image result for samuel hearing god's voice"/>
          <p:cNvPicPr>
            <a:picLocks noChangeAspect="1" noChangeArrowheads="1"/>
          </p:cNvPicPr>
          <p:nvPr/>
        </p:nvPicPr>
        <p:blipFill>
          <a:blip r:embed="rId3" cstate="print"/>
          <a:srcRect/>
          <a:stretch>
            <a:fillRect/>
          </a:stretch>
        </p:blipFill>
        <p:spPr bwMode="auto">
          <a:xfrm>
            <a:off x="304800" y="819150"/>
            <a:ext cx="4748694" cy="3276600"/>
          </a:xfrm>
          <a:prstGeom prst="rect">
            <a:avLst/>
          </a:prstGeom>
          <a:ln>
            <a:noFill/>
          </a:ln>
          <a:effectLst>
            <a:softEdge rad="112500"/>
          </a:effectLst>
        </p:spPr>
      </p:pic>
      <p:sp>
        <p:nvSpPr>
          <p:cNvPr id="2" name="Title 1"/>
          <p:cNvSpPr>
            <a:spLocks noGrp="1"/>
          </p:cNvSpPr>
          <p:nvPr>
            <p:ph type="title"/>
          </p:nvPr>
        </p:nvSpPr>
        <p:spPr>
          <a:xfrm>
            <a:off x="2438400" y="285750"/>
            <a:ext cx="6705600" cy="4857750"/>
          </a:xfrm>
        </p:spPr>
        <p:txBody>
          <a:bodyPr anchor="t">
            <a:normAutofit/>
          </a:bodyPr>
          <a:lstStyle/>
          <a:p>
            <a:r>
              <a:rPr lang="en-US" dirty="0" smtClean="0"/>
              <a:t/>
            </a:r>
            <a:br>
              <a:rPr lang="en-US" dirty="0" smtClean="0"/>
            </a:br>
            <a:r>
              <a:rPr lang="en-US" dirty="0" smtClean="0"/>
              <a:t/>
            </a:r>
            <a:br>
              <a:rPr lang="en-US" dirty="0" smtClean="0"/>
            </a:br>
            <a:r>
              <a:rPr lang="en-US" dirty="0" smtClean="0"/>
              <a:t>Listening to God </a:t>
            </a:r>
            <a:br>
              <a:rPr lang="en-US" dirty="0" smtClean="0"/>
            </a:br>
            <a:r>
              <a:rPr lang="en-US" dirty="0" smtClean="0"/>
              <a:t>is </a:t>
            </a:r>
            <a:r>
              <a:rPr lang="en-US" u="sng" dirty="0" smtClean="0"/>
              <a:t>inconvenient.</a:t>
            </a: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chor="t">
            <a:normAutofit/>
          </a:bodyPr>
          <a:lstStyle/>
          <a:p>
            <a:r>
              <a:rPr lang="en-US" dirty="0" smtClean="0"/>
              <a:t/>
            </a:r>
            <a:br>
              <a:rPr lang="en-US" dirty="0" smtClean="0"/>
            </a:br>
            <a:r>
              <a:rPr lang="en-US" dirty="0" smtClean="0"/>
              <a:t>God seldom speaks to people who aren’t </a:t>
            </a:r>
            <a:r>
              <a:rPr lang="en-US" u="sng" dirty="0" smtClean="0"/>
              <a:t>interested. </a:t>
            </a: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pic>
        <p:nvPicPr>
          <p:cNvPr id="3078" name="Picture 6" descr="Image result for person ignoring someone"/>
          <p:cNvPicPr>
            <a:picLocks noChangeAspect="1" noChangeArrowheads="1"/>
          </p:cNvPicPr>
          <p:nvPr/>
        </p:nvPicPr>
        <p:blipFill>
          <a:blip r:embed="rId3" cstate="print"/>
          <a:srcRect l="19355" t="5914" r="12258" b="16667"/>
          <a:stretch>
            <a:fillRect/>
          </a:stretch>
        </p:blipFill>
        <p:spPr bwMode="auto">
          <a:xfrm>
            <a:off x="2514600" y="2190750"/>
            <a:ext cx="4038600" cy="2743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3943350"/>
          </a:xfrm>
        </p:spPr>
        <p:txBody>
          <a:bodyPr anchor="t">
            <a:normAutofit/>
          </a:bodyPr>
          <a:lstStyle/>
          <a:p>
            <a:r>
              <a:rPr lang="en-US" dirty="0" smtClean="0"/>
              <a:t/>
            </a:r>
            <a:br>
              <a:rPr lang="en-US" dirty="0" smtClean="0"/>
            </a:br>
            <a:r>
              <a:rPr lang="en-US" dirty="0" smtClean="0">
                <a:effectLst>
                  <a:outerShdw blurRad="38100" dist="38100" dir="2700000" algn="tl">
                    <a:srgbClr val="000000">
                      <a:alpha val="43137"/>
                    </a:srgbClr>
                  </a:outerShdw>
                </a:effectLst>
              </a:rPr>
              <a:t>One night Eli, whose eyes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were becoming so weak that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he could barely see, was lying down in his usual place.  </a:t>
            </a:r>
            <a:endParaRPr lang="en-US"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15425"/>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2481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The lamp of God had not yet gone out, and Samuel was lying down in the temple of the LORD, where the ark of God was.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Then the LORD called Samuel.</a:t>
            </a:r>
            <a:endParaRPr lang="en-US"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0957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Samuel answered. “Here I am.”  And he ran to Eli and said,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“Here I am, you called me.”</a:t>
            </a:r>
            <a:endParaRPr lang="en-US"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3243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But Eli said, “I did not call;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go back and lie down.”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So he went and lay down.</a:t>
            </a:r>
            <a:endParaRPr lang="en-US"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4767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Again the LORD called, “Samuel!”  And Samuel got up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 went to Eli and said,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“Here I am; you called me.”</a:t>
            </a:r>
            <a:endParaRPr lang="en-US"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4933950"/>
          </a:xfrm>
        </p:spPr>
        <p:txBody>
          <a:bodyPr vert="horz" anchor="t">
            <a:normAutofit/>
          </a:bodyPr>
          <a:lstStyle/>
          <a:p>
            <a:r>
              <a:rPr lang="en-US" dirty="0" smtClean="0"/>
              <a:t/>
            </a:r>
            <a:br>
              <a:rPr lang="en-US" dirty="0" smtClean="0"/>
            </a:br>
            <a:r>
              <a:rPr lang="en-US" dirty="0" smtClean="0">
                <a:effectLst>
                  <a:outerShdw blurRad="38100" dist="38100" dir="2700000" algn="tl">
                    <a:srgbClr val="000000">
                      <a:alpha val="43137"/>
                    </a:srgbClr>
                  </a:outerShdw>
                </a:effectLst>
              </a:rPr>
              <a:t>“My son, ‘ Eli said,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I did not call;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back and lie down.”  </a:t>
            </a:r>
            <a:r>
              <a:rPr lang="en-US" dirty="0" smtClean="0"/>
              <a:t/>
            </a:r>
            <a:br>
              <a:rPr lang="en-US" dirty="0" smtClean="0"/>
            </a:b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open bible"/>
          <p:cNvPicPr>
            <a:picLocks noChangeAspect="1" noChangeArrowheads="1"/>
          </p:cNvPicPr>
          <p:nvPr/>
        </p:nvPicPr>
        <p:blipFill>
          <a:blip r:embed="rId3" cstate="print"/>
          <a:srcRect b="6028"/>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0" y="0"/>
            <a:ext cx="9144000" cy="3867150"/>
          </a:xfrm>
        </p:spPr>
        <p:txBody>
          <a:bodyPr anchor="t"/>
          <a:lstStyle/>
          <a:p>
            <a:r>
              <a:rPr lang="en-US" dirty="0" smtClean="0"/>
              <a:t/>
            </a:r>
            <a:br>
              <a:rPr lang="en-US" dirty="0" smtClean="0"/>
            </a:br>
            <a:r>
              <a:rPr lang="en-US" dirty="0" smtClean="0">
                <a:effectLst>
                  <a:outerShdw blurRad="38100" dist="38100" dir="2700000" algn="tl">
                    <a:srgbClr val="000000">
                      <a:alpha val="43137"/>
                    </a:srgbClr>
                  </a:outerShdw>
                </a:effectLst>
              </a:rPr>
              <a:t>Now Samuel did not yet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know the LORD: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 word of the LORD had not yet been revealed to him.</a:t>
            </a:r>
            <a:endParaRPr lang="en-US"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rmon">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22</Words>
  <Application>Microsoft Office PowerPoint</Application>
  <PresentationFormat>On-screen Show (16:9)</PresentationFormat>
  <Paragraphs>44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Waiting                   1Samuel 3:1-11 </vt:lpstr>
      <vt:lpstr> The boy Samuel ministered before the LORD under Eli,  in those days the word  of the LORD was rare;  there were not many visions.</vt:lpstr>
      <vt:lpstr> One night Eli, whose eyes  were becoming so weak that  he could barely see, was lying down in his usual place.  </vt:lpstr>
      <vt:lpstr> The lamp of God had not yet gone out, and Samuel was lying down in the temple of the LORD, where the ark of God was.   Then the LORD called Samuel.</vt:lpstr>
      <vt:lpstr> Samuel answered. “Here I am.”  And he ran to Eli and said,  “Here I am, you called me.”</vt:lpstr>
      <vt:lpstr> But Eli said, “I did not call;  go back and lie down.”   So he went and lay down.</vt:lpstr>
      <vt:lpstr> Again the LORD called, “Samuel!”  And Samuel got up  and went to Eli and said,  “Here I am; you called me.”</vt:lpstr>
      <vt:lpstr> “My son, ‘ Eli said,  “I did not call;  to back and lie down.”   .</vt:lpstr>
      <vt:lpstr> Now Samuel did not yet  know the LORD:   The word of the LORD had not yet been revealed to him.</vt:lpstr>
      <vt:lpstr> The LORD called Samuel  a third time, and Samuel got up  and went to Eli and said,  “Here I am; you called me.”</vt:lpstr>
      <vt:lpstr> Then Eli realized that the LORD was calling the boy.  </vt:lpstr>
      <vt:lpstr> So Eli told Samuel,  “Go and lie down,  and if he calls you, say,  “Speak, LORD, for your  servant is listening.</vt:lpstr>
      <vt:lpstr> So Samuel went and  lay down in his place.   The LORD came and stood there, calling as at the other times, “Samuel, Samuel!”</vt:lpstr>
      <vt:lpstr> Then Samuel said, “Speak, for your servant is listening.”  And the LORD said to Samuel:</vt:lpstr>
      <vt:lpstr> “See, I am about to  do something in Israel  that will make the ears of everyone who hears of it tingle.”</vt:lpstr>
      <vt:lpstr>             Waiting                   1Samuel 3:1-11 </vt:lpstr>
      <vt:lpstr>  “And this is my prayer,  that your love may abound  more and more and more  in knowledge  and depth of insight,     </vt:lpstr>
      <vt:lpstr> so that you may be able  to discern what is best  and may be pure  and blameless  for the day of Christ.”   </vt:lpstr>
      <vt:lpstr> God is looking for people who will listen to Him.      </vt:lpstr>
      <vt:lpstr> Sleeping next to God is critical  to hearing him speak.    </vt:lpstr>
      <vt:lpstr>  Listening to God  is inconvenient.    </vt:lpstr>
      <vt:lpstr> God seldom speaks to people who aren’t interested.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Theresa</dc:creator>
  <cp:lastModifiedBy> </cp:lastModifiedBy>
  <cp:revision>80</cp:revision>
  <dcterms:created xsi:type="dcterms:W3CDTF">2015-07-06T21:02:22Z</dcterms:created>
  <dcterms:modified xsi:type="dcterms:W3CDTF">2016-10-09T14:25:06Z</dcterms:modified>
</cp:coreProperties>
</file>