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9" r:id="rId2"/>
    <p:sldId id="269" r:id="rId3"/>
    <p:sldId id="270" r:id="rId4"/>
    <p:sldId id="271" r:id="rId5"/>
    <p:sldId id="272" r:id="rId6"/>
    <p:sldId id="273" r:id="rId7"/>
    <p:sldId id="274" r:id="rId8"/>
    <p:sldId id="289" r:id="rId9"/>
    <p:sldId id="277" r:id="rId10"/>
    <p:sldId id="278" r:id="rId11"/>
    <p:sldId id="276" r:id="rId12"/>
    <p:sldId id="279" r:id="rId13"/>
    <p:sldId id="280" r:id="rId14"/>
    <p:sldId id="281" r:id="rId15"/>
    <p:sldId id="282" r:id="rId16"/>
    <p:sldId id="283" r:id="rId17"/>
    <p:sldId id="284" r:id="rId18"/>
    <p:sldId id="285" r:id="rId19"/>
    <p:sldId id="286" r:id="rId20"/>
    <p:sldId id="287" r:id="rId21"/>
    <p:sldId id="288" r:id="rId22"/>
    <p:sldId id="260" r:id="rId23"/>
    <p:sldId id="261" r:id="rId24"/>
    <p:sldId id="262" r:id="rId25"/>
    <p:sldId id="263" r:id="rId26"/>
    <p:sldId id="264" r:id="rId27"/>
    <p:sldId id="265" r:id="rId28"/>
    <p:sldId id="266" r:id="rId29"/>
    <p:sldId id="267" r:id="rId30"/>
    <p:sldId id="268"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2958" autoAdjust="0"/>
  </p:normalViewPr>
  <p:slideViewPr>
    <p:cSldViewPr>
      <p:cViewPr varScale="1">
        <p:scale>
          <a:sx n="96" d="100"/>
          <a:sy n="96" d="100"/>
        </p:scale>
        <p:origin x="-75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E2F9EB7-70FF-49F8-991B-9FF42F1D3227}" type="datetimeFigureOut">
              <a:rPr lang="en-US" smtClean="0"/>
              <a:pPr/>
              <a:t>9/5/2016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DC1EC51-2884-4E80-9C20-99B418223CEB}"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3677A1-0891-4C49-8240-8F172D378C2A}" type="datetimeFigureOut">
              <a:rPr lang="en-US" smtClean="0"/>
              <a:pPr/>
              <a:t>9/5/2016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C6C0C4-09A8-45AA-99EE-C4AA2F03319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30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E6C0401-2776-43E9-8D12-865D21D1B961}" type="datetimeFigureOut">
              <a:rPr lang="en-US" smtClean="0"/>
              <a:pPr/>
              <a:t>9/5/2016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4DCFEA-4261-4705-B9E6-6A232D1EC86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6C0401-2776-43E9-8D12-865D21D1B961}" type="datetimeFigureOut">
              <a:rPr lang="en-US" smtClean="0"/>
              <a:pPr/>
              <a:t>9/5/2016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4DCFEA-4261-4705-B9E6-6A232D1EC86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6C0401-2776-43E9-8D12-865D21D1B961}" type="datetimeFigureOut">
              <a:rPr lang="en-US" smtClean="0"/>
              <a:pPr/>
              <a:t>9/5/2016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4DCFEA-4261-4705-B9E6-6A232D1EC86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6C0401-2776-43E9-8D12-865D21D1B961}" type="datetimeFigureOut">
              <a:rPr lang="en-US" smtClean="0"/>
              <a:pPr/>
              <a:t>9/5/2016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4DCFEA-4261-4705-B9E6-6A232D1EC86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6C0401-2776-43E9-8D12-865D21D1B961}" type="datetimeFigureOut">
              <a:rPr lang="en-US" smtClean="0"/>
              <a:pPr/>
              <a:t>9/5/2016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4DCFEA-4261-4705-B9E6-6A232D1EC86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E6C0401-2776-43E9-8D12-865D21D1B961}" type="datetimeFigureOut">
              <a:rPr lang="en-US" smtClean="0"/>
              <a:pPr/>
              <a:t>9/5/2016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4DCFEA-4261-4705-B9E6-6A232D1EC86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E6C0401-2776-43E9-8D12-865D21D1B961}" type="datetimeFigureOut">
              <a:rPr lang="en-US" smtClean="0"/>
              <a:pPr/>
              <a:t>9/5/2016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4DCFEA-4261-4705-B9E6-6A232D1EC86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6C0401-2776-43E9-8D12-865D21D1B961}" type="datetimeFigureOut">
              <a:rPr lang="en-US" smtClean="0"/>
              <a:pPr/>
              <a:t>9/5/2016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4DCFEA-4261-4705-B9E6-6A232D1EC86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6C0401-2776-43E9-8D12-865D21D1B961}" type="datetimeFigureOut">
              <a:rPr lang="en-US" smtClean="0"/>
              <a:pPr/>
              <a:t>9/5/2016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4DCFEA-4261-4705-B9E6-6A232D1EC86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6C0401-2776-43E9-8D12-865D21D1B961}" type="datetimeFigureOut">
              <a:rPr lang="en-US" smtClean="0"/>
              <a:pPr/>
              <a:t>9/5/2016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4DCFEA-4261-4705-B9E6-6A232D1EC86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6C0401-2776-43E9-8D12-865D21D1B961}" type="datetimeFigureOut">
              <a:rPr lang="en-US" smtClean="0"/>
              <a:pPr/>
              <a:t>9/5/2016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4DCFEA-4261-4705-B9E6-6A232D1EC86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6C0401-2776-43E9-8D12-865D21D1B961}" type="datetimeFigureOut">
              <a:rPr lang="en-US" smtClean="0"/>
              <a:pPr/>
              <a:t>9/5/2016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4DCFEA-4261-4705-B9E6-6A232D1EC86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2" descr="https://findyourmiddlegrounddotcom.files.wordpress.com/2014/12/girl-hay-sky-sunset-favim-com-429326.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 name="Title 4"/>
          <p:cNvSpPr>
            <a:spLocks noGrp="1"/>
          </p:cNvSpPr>
          <p:nvPr>
            <p:ph type="title"/>
          </p:nvPr>
        </p:nvSpPr>
        <p:spPr>
          <a:xfrm>
            <a:off x="457200" y="274638"/>
            <a:ext cx="8229600" cy="6126162"/>
          </a:xfrm>
        </p:spPr>
        <p:txBody>
          <a:bodyPr anchor="t">
            <a:normAutofit fontScale="90000"/>
          </a:bodyPr>
          <a:lstStyle/>
          <a:p>
            <a:r>
              <a:rPr lang="en-US" sz="5300" b="1" dirty="0" smtClean="0"/>
              <a:t/>
            </a:r>
            <a:br>
              <a:rPr lang="en-US" sz="5300" b="1" dirty="0" smtClean="0"/>
            </a:br>
            <a:r>
              <a:rPr lang="en-US" sz="5300" b="1" dirty="0" smtClean="0"/>
              <a:t>Manasseh: Old Testament </a:t>
            </a: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2 Kings 21:1-17</a:t>
            </a:r>
            <a:br>
              <a:rPr lang="en-US" dirty="0" smtClean="0"/>
            </a:br>
            <a:r>
              <a:rPr lang="en-US" dirty="0" smtClean="0"/>
              <a:t/>
            </a:r>
            <a:br>
              <a:rPr lang="en-US" dirty="0" smtClean="0"/>
            </a:br>
            <a:r>
              <a:rPr lang="en-US" dirty="0" smtClean="0"/>
              <a:t> </a:t>
            </a:r>
            <a:br>
              <a:rPr lang="en-US" dirty="0" smtClean="0"/>
            </a:br>
            <a:endParaRPr lang="en-US" dirty="0"/>
          </a:p>
        </p:txBody>
      </p:sp>
      <p:sp>
        <p:nvSpPr>
          <p:cNvPr id="1028" name="AutoShape 4" descr="Image result for basket of fig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Image result for basket of fig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1506" name="AutoShape 2" descr="Image result for manasse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1508" name="AutoShape 4" descr="Image result for manasse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1510" name="Picture 6" descr="Image result for the grace of god"/>
          <p:cNvPicPr>
            <a:picLocks noChangeAspect="1" noChangeArrowheads="1"/>
          </p:cNvPicPr>
          <p:nvPr/>
        </p:nvPicPr>
        <p:blipFill>
          <a:blip r:embed="rId3" cstate="print"/>
          <a:srcRect b="65490"/>
          <a:stretch>
            <a:fillRect/>
          </a:stretch>
        </p:blipFill>
        <p:spPr bwMode="auto">
          <a:xfrm>
            <a:off x="990600" y="1981200"/>
            <a:ext cx="6858000" cy="16764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2" descr="Image result for open bible background"/>
          <p:cNvPicPr>
            <a:picLocks noChangeAspect="1" noChangeArrowheads="1"/>
          </p:cNvPicPr>
          <p:nvPr/>
        </p:nvPicPr>
        <p:blipFill>
          <a:blip r:embed="rId3" cstate="print"/>
          <a:srcRect/>
          <a:stretch>
            <a:fillRect/>
          </a:stretch>
        </p:blipFill>
        <p:spPr bwMode="auto">
          <a:xfrm>
            <a:off x="3352800" y="2514600"/>
            <a:ext cx="5791200" cy="4343400"/>
          </a:xfrm>
          <a:prstGeom prst="rect">
            <a:avLst/>
          </a:prstGeom>
          <a:noFill/>
        </p:spPr>
      </p:pic>
      <p:sp>
        <p:nvSpPr>
          <p:cNvPr id="2" name="Title 1"/>
          <p:cNvSpPr>
            <a:spLocks noGrp="1"/>
          </p:cNvSpPr>
          <p:nvPr>
            <p:ph type="title"/>
          </p:nvPr>
        </p:nvSpPr>
        <p:spPr>
          <a:xfrm>
            <a:off x="0" y="0"/>
            <a:ext cx="9144000" cy="5562600"/>
          </a:xfrm>
        </p:spPr>
        <p:txBody>
          <a:bodyPr anchor="t"/>
          <a:lstStyle/>
          <a:p>
            <a:r>
              <a:rPr lang="en-US" dirty="0" smtClean="0"/>
              <a:t/>
            </a:r>
            <a:br>
              <a:rPr lang="en-US" dirty="0" smtClean="0"/>
            </a:br>
            <a:r>
              <a:rPr lang="en-US" dirty="0" smtClean="0"/>
              <a:t/>
            </a:r>
            <a:br>
              <a:rPr lang="en-US" dirty="0" smtClean="0"/>
            </a:br>
            <a:r>
              <a:rPr lang="en-US" dirty="0" smtClean="0"/>
              <a:t>“In this temple and in Jerusalem, which I have chosen </a:t>
            </a:r>
            <a:br>
              <a:rPr lang="en-US" dirty="0" smtClean="0"/>
            </a:br>
            <a:r>
              <a:rPr lang="en-US" dirty="0" smtClean="0"/>
              <a:t>out of all the tribes of Israel, </a:t>
            </a:r>
            <a:br>
              <a:rPr lang="en-US" dirty="0" smtClean="0"/>
            </a:br>
            <a:r>
              <a:rPr lang="en-US" dirty="0" smtClean="0"/>
              <a:t>I will put my Name forever.</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2" descr="Image result for open bible background"/>
          <p:cNvPicPr>
            <a:picLocks noChangeAspect="1" noChangeArrowheads="1"/>
          </p:cNvPicPr>
          <p:nvPr/>
        </p:nvPicPr>
        <p:blipFill>
          <a:blip r:embed="rId3" cstate="print"/>
          <a:srcRect/>
          <a:stretch>
            <a:fillRect/>
          </a:stretch>
        </p:blipFill>
        <p:spPr bwMode="auto">
          <a:xfrm>
            <a:off x="3352800" y="2514600"/>
            <a:ext cx="5791200" cy="4343400"/>
          </a:xfrm>
          <a:prstGeom prst="rect">
            <a:avLst/>
          </a:prstGeom>
          <a:noFill/>
        </p:spPr>
      </p:pic>
      <p:sp>
        <p:nvSpPr>
          <p:cNvPr id="2" name="Title 1"/>
          <p:cNvSpPr>
            <a:spLocks noGrp="1"/>
          </p:cNvSpPr>
          <p:nvPr>
            <p:ph type="title"/>
          </p:nvPr>
        </p:nvSpPr>
        <p:spPr>
          <a:xfrm>
            <a:off x="0" y="0"/>
            <a:ext cx="9144000" cy="6172200"/>
          </a:xfrm>
        </p:spPr>
        <p:txBody>
          <a:bodyPr anchor="t">
            <a:normAutofit/>
          </a:bodyPr>
          <a:lstStyle/>
          <a:p>
            <a:r>
              <a:rPr lang="en-US" dirty="0" smtClean="0"/>
              <a:t/>
            </a:r>
            <a:br>
              <a:rPr lang="en-US" dirty="0" smtClean="0"/>
            </a:br>
            <a:r>
              <a:rPr lang="en-US" dirty="0" smtClean="0"/>
              <a:t>I will not again make the feet </a:t>
            </a:r>
            <a:br>
              <a:rPr lang="en-US" dirty="0" smtClean="0"/>
            </a:br>
            <a:r>
              <a:rPr lang="en-US" dirty="0" smtClean="0"/>
              <a:t>of the Israelites wander </a:t>
            </a:r>
            <a:br>
              <a:rPr lang="en-US" dirty="0" smtClean="0"/>
            </a:br>
            <a:r>
              <a:rPr lang="en-US" dirty="0" smtClean="0"/>
              <a:t>from the land I gave their forefathers, </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2" descr="Image result for open bible background"/>
          <p:cNvPicPr>
            <a:picLocks noChangeAspect="1" noChangeArrowheads="1"/>
          </p:cNvPicPr>
          <p:nvPr/>
        </p:nvPicPr>
        <p:blipFill>
          <a:blip r:embed="rId3" cstate="print"/>
          <a:srcRect/>
          <a:stretch>
            <a:fillRect/>
          </a:stretch>
        </p:blipFill>
        <p:spPr bwMode="auto">
          <a:xfrm>
            <a:off x="3352800" y="2514600"/>
            <a:ext cx="5791200" cy="4343400"/>
          </a:xfrm>
          <a:prstGeom prst="rect">
            <a:avLst/>
          </a:prstGeom>
          <a:noFill/>
        </p:spPr>
      </p:pic>
      <p:sp>
        <p:nvSpPr>
          <p:cNvPr id="2" name="Title 1"/>
          <p:cNvSpPr>
            <a:spLocks noGrp="1"/>
          </p:cNvSpPr>
          <p:nvPr>
            <p:ph type="title"/>
          </p:nvPr>
        </p:nvSpPr>
        <p:spPr>
          <a:xfrm>
            <a:off x="0" y="0"/>
            <a:ext cx="9144000" cy="5410200"/>
          </a:xfrm>
        </p:spPr>
        <p:txBody>
          <a:bodyPr anchor="t"/>
          <a:lstStyle/>
          <a:p>
            <a:r>
              <a:rPr lang="en-US" dirty="0" smtClean="0"/>
              <a:t/>
            </a:r>
            <a:br>
              <a:rPr lang="en-US" dirty="0" smtClean="0"/>
            </a:br>
            <a:r>
              <a:rPr lang="en-US" dirty="0" smtClean="0"/>
              <a:t>if only they will be careful </a:t>
            </a:r>
            <a:br>
              <a:rPr lang="en-US" dirty="0" smtClean="0"/>
            </a:br>
            <a:r>
              <a:rPr lang="en-US" dirty="0" smtClean="0"/>
              <a:t>to do everything I commanded them and will keep the </a:t>
            </a:r>
            <a:br>
              <a:rPr lang="en-US" dirty="0" smtClean="0"/>
            </a:br>
            <a:r>
              <a:rPr lang="en-US" dirty="0" smtClean="0"/>
              <a:t>whole Law that my servant Moses gave them.”</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2" descr="Image result for open bible background"/>
          <p:cNvPicPr>
            <a:picLocks noChangeAspect="1" noChangeArrowheads="1"/>
          </p:cNvPicPr>
          <p:nvPr/>
        </p:nvPicPr>
        <p:blipFill>
          <a:blip r:embed="rId3" cstate="print"/>
          <a:srcRect/>
          <a:stretch>
            <a:fillRect/>
          </a:stretch>
        </p:blipFill>
        <p:spPr bwMode="auto">
          <a:xfrm>
            <a:off x="3352800" y="2514600"/>
            <a:ext cx="5791200" cy="4343400"/>
          </a:xfrm>
          <a:prstGeom prst="rect">
            <a:avLst/>
          </a:prstGeom>
          <a:noFill/>
        </p:spPr>
      </p:pic>
      <p:sp>
        <p:nvSpPr>
          <p:cNvPr id="2" name="Title 1"/>
          <p:cNvSpPr>
            <a:spLocks noGrp="1"/>
          </p:cNvSpPr>
          <p:nvPr>
            <p:ph type="title"/>
          </p:nvPr>
        </p:nvSpPr>
        <p:spPr>
          <a:xfrm>
            <a:off x="0" y="0"/>
            <a:ext cx="9144000" cy="5867400"/>
          </a:xfrm>
        </p:spPr>
        <p:txBody>
          <a:bodyPr anchor="t"/>
          <a:lstStyle/>
          <a:p>
            <a:r>
              <a:rPr lang="en-US" dirty="0" smtClean="0"/>
              <a:t/>
            </a:r>
            <a:br>
              <a:rPr lang="en-US" dirty="0" smtClean="0"/>
            </a:br>
            <a:r>
              <a:rPr lang="en-US" dirty="0" smtClean="0"/>
              <a:t>But the people did not listen.  Manasseh led them astray, </a:t>
            </a:r>
            <a:br>
              <a:rPr lang="en-US" dirty="0" smtClean="0"/>
            </a:br>
            <a:r>
              <a:rPr lang="en-US" dirty="0" smtClean="0"/>
              <a:t>so that they did more evil </a:t>
            </a:r>
            <a:br>
              <a:rPr lang="en-US" dirty="0" smtClean="0"/>
            </a:br>
            <a:r>
              <a:rPr lang="en-US" dirty="0" smtClean="0"/>
              <a:t>than the nations the Lord had destroyed before the Israelites.  </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2" descr="Image result for open bible background"/>
          <p:cNvPicPr>
            <a:picLocks noChangeAspect="1" noChangeArrowheads="1"/>
          </p:cNvPicPr>
          <p:nvPr/>
        </p:nvPicPr>
        <p:blipFill>
          <a:blip r:embed="rId3" cstate="print"/>
          <a:srcRect/>
          <a:stretch>
            <a:fillRect/>
          </a:stretch>
        </p:blipFill>
        <p:spPr bwMode="auto">
          <a:xfrm>
            <a:off x="3352800" y="2514600"/>
            <a:ext cx="5791200" cy="4343400"/>
          </a:xfrm>
          <a:prstGeom prst="rect">
            <a:avLst/>
          </a:prstGeom>
          <a:noFill/>
        </p:spPr>
      </p:pic>
      <p:sp>
        <p:nvSpPr>
          <p:cNvPr id="2" name="Title 1"/>
          <p:cNvSpPr>
            <a:spLocks noGrp="1"/>
          </p:cNvSpPr>
          <p:nvPr>
            <p:ph type="title"/>
          </p:nvPr>
        </p:nvSpPr>
        <p:spPr>
          <a:xfrm>
            <a:off x="0" y="0"/>
            <a:ext cx="9144000" cy="5181600"/>
          </a:xfrm>
        </p:spPr>
        <p:txBody>
          <a:bodyPr anchor="t">
            <a:normAutofit/>
          </a:bodyPr>
          <a:lstStyle/>
          <a:p>
            <a:r>
              <a:rPr lang="en-US" dirty="0" smtClean="0"/>
              <a:t/>
            </a:r>
            <a:br>
              <a:rPr lang="en-US" dirty="0" smtClean="0"/>
            </a:br>
            <a:r>
              <a:rPr lang="en-US" dirty="0" smtClean="0"/>
              <a:t>The Lord said through his servants the prophets:  “Manasseh king of Judah has committed these detestable sins.  </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2" descr="Image result for open bible background"/>
          <p:cNvPicPr>
            <a:picLocks noChangeAspect="1" noChangeArrowheads="1"/>
          </p:cNvPicPr>
          <p:nvPr/>
        </p:nvPicPr>
        <p:blipFill>
          <a:blip r:embed="rId3" cstate="print"/>
          <a:srcRect/>
          <a:stretch>
            <a:fillRect/>
          </a:stretch>
        </p:blipFill>
        <p:spPr bwMode="auto">
          <a:xfrm>
            <a:off x="3352800" y="2514600"/>
            <a:ext cx="5791200" cy="4343400"/>
          </a:xfrm>
          <a:prstGeom prst="rect">
            <a:avLst/>
          </a:prstGeom>
          <a:noFill/>
        </p:spPr>
      </p:pic>
      <p:sp>
        <p:nvSpPr>
          <p:cNvPr id="2" name="Title 1"/>
          <p:cNvSpPr>
            <a:spLocks noGrp="1"/>
          </p:cNvSpPr>
          <p:nvPr>
            <p:ph type="title"/>
          </p:nvPr>
        </p:nvSpPr>
        <p:spPr>
          <a:xfrm>
            <a:off x="0" y="0"/>
            <a:ext cx="9144000" cy="5334000"/>
          </a:xfrm>
        </p:spPr>
        <p:txBody>
          <a:bodyPr anchor="t">
            <a:normAutofit/>
          </a:bodyPr>
          <a:lstStyle/>
          <a:p>
            <a:r>
              <a:rPr lang="en-US" dirty="0" smtClean="0"/>
              <a:t/>
            </a:r>
            <a:br>
              <a:rPr lang="en-US" dirty="0" smtClean="0"/>
            </a:br>
            <a:r>
              <a:rPr lang="en-US" dirty="0" smtClean="0"/>
              <a:t>He has done more evil </a:t>
            </a:r>
            <a:br>
              <a:rPr lang="en-US" dirty="0" smtClean="0"/>
            </a:br>
            <a:r>
              <a:rPr lang="en-US" dirty="0" smtClean="0"/>
              <a:t>than the Amorites who </a:t>
            </a:r>
            <a:br>
              <a:rPr lang="en-US" dirty="0" smtClean="0"/>
            </a:br>
            <a:r>
              <a:rPr lang="en-US" dirty="0" smtClean="0"/>
              <a:t>preceded him and has led </a:t>
            </a:r>
            <a:br>
              <a:rPr lang="en-US" dirty="0" smtClean="0"/>
            </a:br>
            <a:r>
              <a:rPr lang="en-US" dirty="0" smtClean="0"/>
              <a:t>Judah into sin with his idols.  </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2" descr="Image result for open bible background"/>
          <p:cNvPicPr>
            <a:picLocks noChangeAspect="1" noChangeArrowheads="1"/>
          </p:cNvPicPr>
          <p:nvPr/>
        </p:nvPicPr>
        <p:blipFill>
          <a:blip r:embed="rId3" cstate="print"/>
          <a:srcRect/>
          <a:stretch>
            <a:fillRect/>
          </a:stretch>
        </p:blipFill>
        <p:spPr bwMode="auto">
          <a:xfrm>
            <a:off x="3352800" y="2514600"/>
            <a:ext cx="5791200" cy="4343400"/>
          </a:xfrm>
          <a:prstGeom prst="rect">
            <a:avLst/>
          </a:prstGeom>
          <a:noFill/>
        </p:spPr>
      </p:pic>
      <p:sp>
        <p:nvSpPr>
          <p:cNvPr id="2" name="Title 1"/>
          <p:cNvSpPr>
            <a:spLocks noGrp="1"/>
          </p:cNvSpPr>
          <p:nvPr>
            <p:ph type="title"/>
          </p:nvPr>
        </p:nvSpPr>
        <p:spPr>
          <a:xfrm>
            <a:off x="0" y="0"/>
            <a:ext cx="9144000" cy="5867400"/>
          </a:xfrm>
        </p:spPr>
        <p:txBody>
          <a:bodyPr anchor="t"/>
          <a:lstStyle/>
          <a:p>
            <a:r>
              <a:rPr lang="en-US" dirty="0" smtClean="0"/>
              <a:t/>
            </a:r>
            <a:br>
              <a:rPr lang="en-US" dirty="0" smtClean="0"/>
            </a:br>
            <a:r>
              <a:rPr lang="en-US" dirty="0" smtClean="0"/>
              <a:t>Therefore this is what the Lord, the God of Israel says:  </a:t>
            </a:r>
            <a:br>
              <a:rPr lang="en-US" dirty="0" smtClean="0"/>
            </a:br>
            <a:r>
              <a:rPr lang="en-US" dirty="0" smtClean="0"/>
              <a:t>I am going to bring such disaster on Jerusalem and Judah </a:t>
            </a:r>
            <a:br>
              <a:rPr lang="en-US" dirty="0" smtClean="0"/>
            </a:br>
            <a:r>
              <a:rPr lang="en-US" dirty="0" smtClean="0"/>
              <a:t>that the ears of everyone </a:t>
            </a:r>
            <a:br>
              <a:rPr lang="en-US" dirty="0" smtClean="0"/>
            </a:br>
            <a:r>
              <a:rPr lang="en-US" dirty="0" smtClean="0"/>
              <a:t>who hears it will tingle.</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2" descr="Image result for open bible background"/>
          <p:cNvPicPr>
            <a:picLocks noChangeAspect="1" noChangeArrowheads="1"/>
          </p:cNvPicPr>
          <p:nvPr/>
        </p:nvPicPr>
        <p:blipFill>
          <a:blip r:embed="rId3" cstate="print"/>
          <a:srcRect/>
          <a:stretch>
            <a:fillRect/>
          </a:stretch>
        </p:blipFill>
        <p:spPr bwMode="auto">
          <a:xfrm>
            <a:off x="3352800" y="2514600"/>
            <a:ext cx="5791200" cy="4343400"/>
          </a:xfrm>
          <a:prstGeom prst="rect">
            <a:avLst/>
          </a:prstGeom>
          <a:noFill/>
        </p:spPr>
      </p:pic>
      <p:sp>
        <p:nvSpPr>
          <p:cNvPr id="2" name="Title 1"/>
          <p:cNvSpPr>
            <a:spLocks noGrp="1"/>
          </p:cNvSpPr>
          <p:nvPr>
            <p:ph type="title"/>
          </p:nvPr>
        </p:nvSpPr>
        <p:spPr>
          <a:xfrm>
            <a:off x="0" y="0"/>
            <a:ext cx="9144000" cy="6172200"/>
          </a:xfrm>
        </p:spPr>
        <p:txBody>
          <a:bodyPr anchor="t">
            <a:normAutofit/>
          </a:bodyPr>
          <a:lstStyle/>
          <a:p>
            <a:r>
              <a:rPr lang="en-US" dirty="0" smtClean="0"/>
              <a:t/>
            </a:r>
            <a:br>
              <a:rPr lang="en-US" dirty="0" smtClean="0"/>
            </a:br>
            <a:r>
              <a:rPr lang="en-US" dirty="0" smtClean="0"/>
              <a:t>I will stretch out over Jerusalem the measuring line used against Samaria and the plumb line used against the house of Ahab.  </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0"/>
          </a:xfrm>
        </p:spPr>
        <p:txBody>
          <a:bodyPr anchor="t"/>
          <a:lstStyle/>
          <a:p>
            <a:r>
              <a:rPr lang="en-US" dirty="0" smtClean="0"/>
              <a:t/>
            </a:r>
            <a:br>
              <a:rPr lang="en-US" dirty="0" smtClean="0"/>
            </a:br>
            <a:r>
              <a:rPr lang="en-US" dirty="0" smtClean="0"/>
              <a:t>I will wipe out Jerusalem as one wipes a dish, wiping it and turning it upside down.</a:t>
            </a:r>
            <a:br>
              <a:rPr lang="en-US" dirty="0" smtClean="0"/>
            </a:br>
            <a:r>
              <a:rPr lang="en-US" dirty="0" smtClean="0"/>
              <a:t> I will forsake the remnant of </a:t>
            </a:r>
            <a:br>
              <a:rPr lang="en-US" dirty="0" smtClean="0"/>
            </a:br>
            <a:r>
              <a:rPr lang="en-US" dirty="0" smtClean="0"/>
              <a:t>my inheritance and hand </a:t>
            </a:r>
            <a:br>
              <a:rPr lang="en-US" dirty="0" smtClean="0"/>
            </a:br>
            <a:r>
              <a:rPr lang="en-US" dirty="0" smtClean="0"/>
              <a:t>them over to their enemies.</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172200"/>
          </a:xfrm>
        </p:spPr>
        <p:txBody>
          <a:bodyPr anchor="t">
            <a:normAutofit/>
          </a:bodyPr>
          <a:lstStyle/>
          <a:p>
            <a:r>
              <a:rPr lang="en-US" dirty="0" smtClean="0"/>
              <a:t/>
            </a:r>
            <a:br>
              <a:rPr lang="en-US" dirty="0" smtClean="0"/>
            </a:br>
            <a:r>
              <a:rPr lang="en-US" dirty="0" smtClean="0"/>
              <a:t>They will be looted and plundered by all their foes, because they have done evil in my eyes and have provoked me to anger from the day their forefathers came out of Egypt until this day.”</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2" descr="Image result for open bible background"/>
          <p:cNvPicPr>
            <a:picLocks noChangeAspect="1" noChangeArrowheads="1"/>
          </p:cNvPicPr>
          <p:nvPr/>
        </p:nvPicPr>
        <p:blipFill>
          <a:blip r:embed="rId3" cstate="print"/>
          <a:srcRect/>
          <a:stretch>
            <a:fillRect/>
          </a:stretch>
        </p:blipFill>
        <p:spPr bwMode="auto">
          <a:xfrm>
            <a:off x="3352800" y="2514600"/>
            <a:ext cx="5791200" cy="4343400"/>
          </a:xfrm>
          <a:prstGeom prst="rect">
            <a:avLst/>
          </a:prstGeom>
          <a:noFill/>
        </p:spPr>
      </p:pic>
      <p:sp>
        <p:nvSpPr>
          <p:cNvPr id="2" name="Title 1"/>
          <p:cNvSpPr>
            <a:spLocks noGrp="1"/>
          </p:cNvSpPr>
          <p:nvPr>
            <p:ph type="title"/>
          </p:nvPr>
        </p:nvSpPr>
        <p:spPr>
          <a:xfrm>
            <a:off x="0" y="0"/>
            <a:ext cx="9144000" cy="5943600"/>
          </a:xfrm>
        </p:spPr>
        <p:txBody>
          <a:bodyPr anchor="t">
            <a:normAutofit/>
          </a:bodyPr>
          <a:lstStyle/>
          <a:p>
            <a:r>
              <a:rPr lang="en-US" dirty="0" smtClean="0"/>
              <a:t/>
            </a:r>
            <a:br>
              <a:rPr lang="en-US" dirty="0" smtClean="0"/>
            </a:br>
            <a:r>
              <a:rPr lang="en-US" dirty="0" smtClean="0"/>
              <a:t>Manasseh was twelve years old when he became king, and he reigned in Jerusalem fifty-five years.  His mother’s name </a:t>
            </a:r>
            <a:br>
              <a:rPr lang="en-US" dirty="0" smtClean="0"/>
            </a:br>
            <a:r>
              <a:rPr lang="en-US" dirty="0" smtClean="0"/>
              <a:t>was </a:t>
            </a:r>
            <a:r>
              <a:rPr lang="en-US" dirty="0" err="1" smtClean="0"/>
              <a:t>Hephzibh</a:t>
            </a:r>
            <a:r>
              <a:rPr lang="en-US" dirty="0" smtClean="0"/>
              <a:t>. </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2" name="Picture 12" descr="Image result for open bible background"/>
          <p:cNvPicPr>
            <a:picLocks noChangeAspect="1" noChangeArrowheads="1"/>
          </p:cNvPicPr>
          <p:nvPr/>
        </p:nvPicPr>
        <p:blipFill>
          <a:blip r:embed="rId3" cstate="print"/>
          <a:srcRect/>
          <a:stretch>
            <a:fillRect/>
          </a:stretch>
        </p:blipFill>
        <p:spPr bwMode="auto">
          <a:xfrm>
            <a:off x="3352800" y="2514600"/>
            <a:ext cx="5791200" cy="4343400"/>
          </a:xfrm>
          <a:prstGeom prst="rect">
            <a:avLst/>
          </a:prstGeom>
          <a:noFill/>
        </p:spPr>
      </p:pic>
      <p:sp>
        <p:nvSpPr>
          <p:cNvPr id="2" name="Title 1"/>
          <p:cNvSpPr>
            <a:spLocks noGrp="1"/>
          </p:cNvSpPr>
          <p:nvPr>
            <p:ph type="title"/>
          </p:nvPr>
        </p:nvSpPr>
        <p:spPr>
          <a:xfrm>
            <a:off x="0" y="0"/>
            <a:ext cx="9144000" cy="6019800"/>
          </a:xfrm>
        </p:spPr>
        <p:txBody>
          <a:bodyPr anchor="t"/>
          <a:lstStyle/>
          <a:p>
            <a:r>
              <a:rPr lang="en-US" dirty="0" smtClean="0"/>
              <a:t/>
            </a:r>
            <a:br>
              <a:rPr lang="en-US" dirty="0" smtClean="0"/>
            </a:br>
            <a:r>
              <a:rPr lang="en-US" dirty="0" smtClean="0"/>
              <a:t>Moreover, Manasseh also shed so much innocent blood that he filled Jerusalem from end to end—besides the sin that he had caused Judah to commit, </a:t>
            </a:r>
            <a:br>
              <a:rPr lang="en-US" dirty="0" smtClean="0"/>
            </a:br>
            <a:r>
              <a:rPr lang="en-US" dirty="0" smtClean="0"/>
              <a:t>so that they did evil in the </a:t>
            </a:r>
            <a:br>
              <a:rPr lang="en-US" dirty="0" smtClean="0"/>
            </a:br>
            <a:r>
              <a:rPr lang="en-US" dirty="0" smtClean="0"/>
              <a:t>eyes of the Lord.</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2" descr="Image result for open bible background"/>
          <p:cNvPicPr>
            <a:picLocks noChangeAspect="1" noChangeArrowheads="1"/>
          </p:cNvPicPr>
          <p:nvPr/>
        </p:nvPicPr>
        <p:blipFill>
          <a:blip r:embed="rId3" cstate="print"/>
          <a:srcRect/>
          <a:stretch>
            <a:fillRect/>
          </a:stretch>
        </p:blipFill>
        <p:spPr bwMode="auto">
          <a:xfrm>
            <a:off x="3352800" y="2514600"/>
            <a:ext cx="5791200" cy="4343400"/>
          </a:xfrm>
          <a:prstGeom prst="rect">
            <a:avLst/>
          </a:prstGeom>
          <a:noFill/>
        </p:spPr>
      </p:pic>
      <p:sp>
        <p:nvSpPr>
          <p:cNvPr id="2" name="Title 1"/>
          <p:cNvSpPr>
            <a:spLocks noGrp="1"/>
          </p:cNvSpPr>
          <p:nvPr>
            <p:ph type="title"/>
          </p:nvPr>
        </p:nvSpPr>
        <p:spPr>
          <a:xfrm>
            <a:off x="0" y="0"/>
            <a:ext cx="9144000" cy="5715000"/>
          </a:xfrm>
        </p:spPr>
        <p:txBody>
          <a:bodyPr anchor="t"/>
          <a:lstStyle/>
          <a:p>
            <a:r>
              <a:rPr lang="en-US" dirty="0" smtClean="0"/>
              <a:t/>
            </a:r>
            <a:br>
              <a:rPr lang="en-US" dirty="0" smtClean="0"/>
            </a:br>
            <a:r>
              <a:rPr lang="en-US" dirty="0" smtClean="0"/>
              <a:t>As for the other events </a:t>
            </a:r>
            <a:br>
              <a:rPr lang="en-US" dirty="0" smtClean="0"/>
            </a:br>
            <a:r>
              <a:rPr lang="en-US" dirty="0" smtClean="0"/>
              <a:t>of Manasseh’s reign, </a:t>
            </a:r>
            <a:br>
              <a:rPr lang="en-US" dirty="0" smtClean="0"/>
            </a:br>
            <a:r>
              <a:rPr lang="en-US" dirty="0" smtClean="0"/>
              <a:t>and all he did, including the sin </a:t>
            </a:r>
            <a:br>
              <a:rPr lang="en-US" dirty="0" smtClean="0"/>
            </a:br>
            <a:r>
              <a:rPr lang="en-US" dirty="0" smtClean="0"/>
              <a:t>he committed, are they not written in the book of the annals of the kings of Judah?</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Image result for powerpoint background"/>
          <p:cNvPicPr>
            <a:picLocks noChangeAspect="1" noChangeArrowheads="1"/>
          </p:cNvPicPr>
          <p:nvPr/>
        </p:nvPicPr>
        <p:blipFill>
          <a:blip r:embed="rId3" cstate="print"/>
          <a:srcRect t="22222" b="5555"/>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0" y="0"/>
            <a:ext cx="9144000" cy="4953000"/>
          </a:xfrm>
        </p:spPr>
        <p:txBody>
          <a:bodyPr anchor="t"/>
          <a:lstStyle/>
          <a:p>
            <a:r>
              <a:rPr lang="en-US" dirty="0" smtClean="0"/>
              <a:t> </a:t>
            </a:r>
            <a:br>
              <a:rPr lang="en-US" dirty="0" smtClean="0"/>
            </a:br>
            <a:r>
              <a:rPr lang="en-US" dirty="0" smtClean="0"/>
              <a:t/>
            </a:r>
            <a:br>
              <a:rPr lang="en-US" dirty="0" smtClean="0"/>
            </a:br>
            <a:r>
              <a:rPr lang="en-US" dirty="0" smtClean="0">
                <a:solidFill>
                  <a:schemeClr val="accent6">
                    <a:lumMod val="50000"/>
                  </a:schemeClr>
                </a:solidFill>
              </a:rPr>
              <a:t>The idea that grace is strictly </a:t>
            </a:r>
            <a:br>
              <a:rPr lang="en-US" dirty="0" smtClean="0">
                <a:solidFill>
                  <a:schemeClr val="accent6">
                    <a:lumMod val="50000"/>
                  </a:schemeClr>
                </a:solidFill>
              </a:rPr>
            </a:br>
            <a:r>
              <a:rPr lang="en-US" dirty="0" smtClean="0">
                <a:solidFill>
                  <a:schemeClr val="accent6">
                    <a:lumMod val="50000"/>
                  </a:schemeClr>
                </a:solidFill>
              </a:rPr>
              <a:t>a New Testament concept </a:t>
            </a:r>
            <a:br>
              <a:rPr lang="en-US" dirty="0" smtClean="0">
                <a:solidFill>
                  <a:schemeClr val="accent6">
                    <a:lumMod val="50000"/>
                  </a:schemeClr>
                </a:solidFill>
              </a:rPr>
            </a:br>
            <a:r>
              <a:rPr lang="en-US" dirty="0" smtClean="0">
                <a:solidFill>
                  <a:schemeClr val="accent6">
                    <a:lumMod val="50000"/>
                  </a:schemeClr>
                </a:solidFill>
              </a:rPr>
              <a:t>is foreign to the scriptures </a:t>
            </a:r>
            <a:br>
              <a:rPr lang="en-US" dirty="0" smtClean="0">
                <a:solidFill>
                  <a:schemeClr val="accent6">
                    <a:lumMod val="50000"/>
                  </a:schemeClr>
                </a:solidFill>
              </a:rPr>
            </a:br>
            <a:r>
              <a:rPr lang="en-US" dirty="0" smtClean="0">
                <a:solidFill>
                  <a:schemeClr val="accent6">
                    <a:lumMod val="50000"/>
                  </a:schemeClr>
                </a:solidFill>
              </a:rPr>
              <a:t>that I read.</a:t>
            </a:r>
            <a:r>
              <a:rPr lang="en-US" dirty="0" smtClean="0">
                <a:solidFill>
                  <a:schemeClr val="bg2"/>
                </a:solidFill>
              </a:rPr>
              <a:t/>
            </a:r>
            <a:br>
              <a:rPr lang="en-US" dirty="0" smtClean="0">
                <a:solidFill>
                  <a:schemeClr val="bg2"/>
                </a:solidFill>
              </a:rPr>
            </a:br>
            <a:r>
              <a:rPr lang="en-US" dirty="0" smtClean="0">
                <a:solidFill>
                  <a:schemeClr val="bg2"/>
                </a:solidFill>
              </a:rPr>
              <a:t> Just look at Manasseh.</a:t>
            </a:r>
            <a:endParaRPr lang="en-US" dirty="0">
              <a:solidFill>
                <a:schemeClr val="bg2"/>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638800"/>
          </a:xfrm>
        </p:spPr>
        <p:txBody>
          <a:bodyPr anchor="t"/>
          <a:lstStyle/>
          <a:p>
            <a:r>
              <a:rPr lang="en-US" dirty="0" smtClean="0"/>
              <a:t/>
            </a:r>
            <a:br>
              <a:rPr lang="en-US" dirty="0" smtClean="0"/>
            </a:br>
            <a:r>
              <a:rPr lang="en-US" dirty="0" smtClean="0"/>
              <a:t/>
            </a:r>
            <a:br>
              <a:rPr lang="en-US" dirty="0" smtClean="0"/>
            </a:br>
            <a:r>
              <a:rPr lang="en-US" dirty="0" smtClean="0"/>
              <a:t>Manasseh – Pretty Much </a:t>
            </a:r>
            <a:br>
              <a:rPr lang="en-US" dirty="0" smtClean="0"/>
            </a:br>
            <a:r>
              <a:rPr lang="en-US" u="sng" dirty="0" smtClean="0"/>
              <a:t>Spit</a:t>
            </a:r>
            <a:r>
              <a:rPr lang="en-US" dirty="0" smtClean="0"/>
              <a:t> in the Face of God </a:t>
            </a:r>
            <a:br>
              <a:rPr lang="en-US" dirty="0" smtClean="0"/>
            </a:br>
            <a:r>
              <a:rPr lang="en-US" dirty="0" smtClean="0"/>
              <a:t/>
            </a:r>
            <a:br>
              <a:rPr lang="en-US" dirty="0" smtClean="0"/>
            </a:br>
            <a:r>
              <a:rPr lang="en-US" dirty="0" smtClean="0"/>
              <a:t> </a:t>
            </a:r>
            <a:br>
              <a:rPr lang="en-US" dirty="0" smtClean="0"/>
            </a:br>
            <a:r>
              <a:rPr lang="en-US" dirty="0" smtClean="0"/>
              <a:t/>
            </a:r>
            <a:br>
              <a:rPr lang="en-US" dirty="0" smtClean="0"/>
            </a:br>
            <a:endParaRPr lang="en-US" dirty="0"/>
          </a:p>
        </p:txBody>
      </p:sp>
      <p:pic>
        <p:nvPicPr>
          <p:cNvPr id="17409" name="Picture 1" descr="C:\Users\Jan\Desktop\Documents\31118_000_040_11.jpg"/>
          <p:cNvPicPr>
            <a:picLocks noChangeAspect="1" noChangeArrowheads="1"/>
          </p:cNvPicPr>
          <p:nvPr/>
        </p:nvPicPr>
        <p:blipFill>
          <a:blip r:embed="rId3" cstate="print"/>
          <a:srcRect b="17616"/>
          <a:stretch>
            <a:fillRect/>
          </a:stretch>
        </p:blipFill>
        <p:spPr bwMode="auto">
          <a:xfrm>
            <a:off x="2438400" y="3048000"/>
            <a:ext cx="4393291" cy="3276600"/>
          </a:xfrm>
          <a:prstGeom prst="rect">
            <a:avLst/>
          </a:prstGeom>
          <a:ln>
            <a:noFill/>
          </a:ln>
          <a:effectLst>
            <a:softEdge rad="112500"/>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191000"/>
          </a:xfrm>
        </p:spPr>
        <p:txBody>
          <a:bodyPr anchor="t"/>
          <a:lstStyle/>
          <a:p>
            <a:r>
              <a:rPr lang="en-US" dirty="0" smtClean="0"/>
              <a:t/>
            </a:r>
            <a:br>
              <a:rPr lang="en-US" dirty="0" smtClean="0"/>
            </a:br>
            <a:r>
              <a:rPr lang="en-US" dirty="0" smtClean="0"/>
              <a:t>The Consequences– </a:t>
            </a:r>
            <a:br>
              <a:rPr lang="en-US" dirty="0" smtClean="0"/>
            </a:br>
            <a:r>
              <a:rPr lang="en-US" dirty="0" smtClean="0"/>
              <a:t>he knowingly and willingly </a:t>
            </a:r>
            <a:r>
              <a:rPr lang="en-US" u="sng" dirty="0" smtClean="0"/>
              <a:t>disobeyed</a:t>
            </a:r>
            <a:r>
              <a:rPr lang="en-US" dirty="0" smtClean="0"/>
              <a:t> God.</a:t>
            </a:r>
            <a:br>
              <a:rPr lang="en-US" dirty="0" smtClean="0"/>
            </a:br>
            <a:r>
              <a:rPr lang="en-US" sz="1100" dirty="0" smtClean="0"/>
              <a:t> </a:t>
            </a:r>
            <a:r>
              <a:rPr lang="en-US" dirty="0" smtClean="0"/>
              <a:t/>
            </a:r>
            <a:br>
              <a:rPr lang="en-US" dirty="0" smtClean="0"/>
            </a:br>
            <a:r>
              <a:rPr lang="en-US" dirty="0" smtClean="0"/>
              <a:t>II Kings 21: 10-18; II Chr. 33: 10-11</a:t>
            </a:r>
            <a:endParaRPr lang="en-US" dirty="0"/>
          </a:p>
        </p:txBody>
      </p:sp>
      <p:pic>
        <p:nvPicPr>
          <p:cNvPr id="15361" name="Picture 1" descr="C:\Users\Jan\Desktop\Documents\king-manasseh.jpg"/>
          <p:cNvPicPr>
            <a:picLocks noChangeAspect="1" noChangeArrowheads="1"/>
          </p:cNvPicPr>
          <p:nvPr/>
        </p:nvPicPr>
        <p:blipFill>
          <a:blip r:embed="rId3" cstate="print"/>
          <a:srcRect/>
          <a:stretch>
            <a:fillRect/>
          </a:stretch>
        </p:blipFill>
        <p:spPr bwMode="auto">
          <a:xfrm>
            <a:off x="1447800" y="3962400"/>
            <a:ext cx="6695680" cy="2514600"/>
          </a:xfrm>
          <a:prstGeom prst="rect">
            <a:avLst/>
          </a:prstGeom>
          <a:ln>
            <a:noFill/>
          </a:ln>
          <a:effectLst>
            <a:softEdge rad="112500"/>
          </a:effectLst>
        </p:spPr>
      </p:pic>
      <p:sp>
        <p:nvSpPr>
          <p:cNvPr id="15363" name="AutoShape 3" descr="Image result for manasse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Image result for storybook"/>
          <p:cNvPicPr>
            <a:picLocks noChangeAspect="1" noChangeArrowheads="1"/>
          </p:cNvPicPr>
          <p:nvPr/>
        </p:nvPicPr>
        <p:blipFill>
          <a:blip r:embed="rId3" cstate="print"/>
          <a:srcRect/>
          <a:stretch>
            <a:fillRect/>
          </a:stretch>
        </p:blipFill>
        <p:spPr bwMode="auto">
          <a:xfrm>
            <a:off x="1676400" y="2743200"/>
            <a:ext cx="5711686" cy="3753394"/>
          </a:xfrm>
          <a:prstGeom prst="rect">
            <a:avLst/>
          </a:prstGeom>
          <a:noFill/>
        </p:spPr>
      </p:pic>
      <p:sp>
        <p:nvSpPr>
          <p:cNvPr id="2" name="Title 1"/>
          <p:cNvSpPr>
            <a:spLocks noGrp="1"/>
          </p:cNvSpPr>
          <p:nvPr>
            <p:ph type="title"/>
          </p:nvPr>
        </p:nvSpPr>
        <p:spPr>
          <a:xfrm>
            <a:off x="0" y="0"/>
            <a:ext cx="9144000" cy="5334000"/>
          </a:xfrm>
        </p:spPr>
        <p:txBody>
          <a:bodyPr anchor="t">
            <a:normAutofit fontScale="90000"/>
          </a:bodyPr>
          <a:lstStyle/>
          <a:p>
            <a:r>
              <a:rPr lang="en-US" dirty="0" smtClean="0"/>
              <a:t/>
            </a:r>
            <a:br>
              <a:rPr lang="en-US" dirty="0" smtClean="0"/>
            </a:br>
            <a:r>
              <a:rPr lang="en-US" dirty="0" smtClean="0"/>
              <a:t/>
            </a:r>
            <a:br>
              <a:rPr lang="en-US" dirty="0" smtClean="0"/>
            </a:br>
            <a:r>
              <a:rPr lang="en-US" sz="4900" dirty="0" smtClean="0"/>
              <a:t>The Rest of the </a:t>
            </a:r>
            <a:r>
              <a:rPr lang="en-US" sz="4900" u="sng" dirty="0" smtClean="0"/>
              <a:t>Story</a:t>
            </a:r>
            <a:r>
              <a:rPr lang="en-US" sz="4900" dirty="0" smtClean="0"/>
              <a:t> </a:t>
            </a:r>
            <a:br>
              <a:rPr lang="en-US" sz="4900" dirty="0" smtClean="0"/>
            </a:br>
            <a:r>
              <a:rPr lang="en-US" sz="4900" dirty="0" smtClean="0"/>
              <a:t>(II Chronicles 33: 13 ff)</a:t>
            </a:r>
            <a:r>
              <a:rPr lang="en-US" dirty="0" smtClean="0"/>
              <a:t/>
            </a:r>
            <a:br>
              <a:rPr lang="en-US" dirty="0" smtClean="0"/>
            </a:br>
            <a:r>
              <a:rPr lang="en-US" dirty="0" smtClean="0"/>
              <a:t> </a:t>
            </a:r>
            <a:br>
              <a:rPr lang="en-US" dirty="0" smtClean="0"/>
            </a:br>
            <a:r>
              <a:rPr lang="en-US" dirty="0" smtClean="0"/>
              <a:t> </a:t>
            </a:r>
            <a:br>
              <a:rPr lang="en-US" dirty="0" smtClean="0"/>
            </a:br>
            <a:r>
              <a:rPr lang="en-US" dirty="0" smtClean="0"/>
              <a:t/>
            </a:r>
            <a:br>
              <a:rPr lang="en-US" dirty="0" smtClean="0"/>
            </a:br>
            <a:r>
              <a:rPr lang="en-US" dirty="0" smtClean="0"/>
              <a:t> </a:t>
            </a:r>
            <a:br>
              <a:rPr lang="en-US" dirty="0" smtClean="0"/>
            </a:b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724400"/>
          </a:xfrm>
        </p:spPr>
        <p:txBody>
          <a:bodyPr anchor="t">
            <a:normAutofit/>
          </a:bodyPr>
          <a:lstStyle/>
          <a:p>
            <a:r>
              <a:rPr lang="en-US" dirty="0" smtClean="0"/>
              <a:t/>
            </a:r>
            <a:br>
              <a:rPr lang="en-US" dirty="0" smtClean="0"/>
            </a:br>
            <a:r>
              <a:rPr lang="en-US" dirty="0" smtClean="0"/>
              <a:t/>
            </a:r>
            <a:br>
              <a:rPr lang="en-US" dirty="0" smtClean="0"/>
            </a:br>
            <a:r>
              <a:rPr lang="en-US" dirty="0" smtClean="0"/>
              <a:t>The God of the OT </a:t>
            </a:r>
            <a:br>
              <a:rPr lang="en-US" dirty="0" smtClean="0"/>
            </a:br>
            <a:r>
              <a:rPr lang="en-US" dirty="0" smtClean="0"/>
              <a:t>is the </a:t>
            </a:r>
            <a:r>
              <a:rPr lang="en-US" u="sng" dirty="0" smtClean="0"/>
              <a:t>same</a:t>
            </a:r>
            <a:r>
              <a:rPr lang="en-US" dirty="0" smtClean="0"/>
              <a:t> God of the NT</a:t>
            </a:r>
            <a:endParaRPr lang="en-US" dirty="0"/>
          </a:p>
        </p:txBody>
      </p:sp>
      <p:pic>
        <p:nvPicPr>
          <p:cNvPr id="11266" name="Picture 2" descr="Image result for god is the same yesterday today and forever"/>
          <p:cNvPicPr>
            <a:picLocks noChangeAspect="1" noChangeArrowheads="1"/>
          </p:cNvPicPr>
          <p:nvPr/>
        </p:nvPicPr>
        <p:blipFill>
          <a:blip r:embed="rId3" cstate="print"/>
          <a:srcRect/>
          <a:stretch>
            <a:fillRect/>
          </a:stretch>
        </p:blipFill>
        <p:spPr bwMode="auto">
          <a:xfrm>
            <a:off x="533400" y="3048000"/>
            <a:ext cx="8105775" cy="30003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3276600"/>
          </a:xfrm>
        </p:spPr>
        <p:txBody>
          <a:bodyPr anchor="t">
            <a:normAutofit fontScale="90000"/>
          </a:bodyPr>
          <a:lstStyle/>
          <a:p>
            <a:r>
              <a:rPr lang="en-US" dirty="0" smtClean="0"/>
              <a:t/>
            </a:r>
            <a:br>
              <a:rPr lang="en-US" dirty="0" smtClean="0"/>
            </a:br>
            <a:r>
              <a:rPr lang="en-US" sz="4900" dirty="0" smtClean="0"/>
              <a:t>God is the same </a:t>
            </a:r>
            <a:r>
              <a:rPr lang="en-US" sz="4900" u="sng" dirty="0" smtClean="0"/>
              <a:t>today</a:t>
            </a:r>
            <a:r>
              <a:rPr lang="en-US" sz="4900" dirty="0" smtClean="0"/>
              <a:t> </a:t>
            </a:r>
            <a:br>
              <a:rPr lang="en-US" sz="4900" dirty="0" smtClean="0"/>
            </a:br>
            <a:r>
              <a:rPr lang="en-US" sz="4900" dirty="0" smtClean="0"/>
              <a:t>as He was in Manasseh’s time. Hebrews 12: 8 </a:t>
            </a:r>
            <a:r>
              <a:rPr lang="en-US" dirty="0" smtClean="0"/>
              <a:t/>
            </a:r>
            <a:br>
              <a:rPr lang="en-US" dirty="0" smtClean="0"/>
            </a:br>
            <a:r>
              <a:rPr lang="en-US" dirty="0" smtClean="0"/>
              <a:t/>
            </a:r>
            <a:br>
              <a:rPr lang="en-US" dirty="0" smtClean="0"/>
            </a:br>
            <a:r>
              <a:rPr lang="en-US" dirty="0" smtClean="0"/>
              <a:t/>
            </a:r>
            <a:br>
              <a:rPr lang="en-US" dirty="0" smtClean="0"/>
            </a:br>
            <a:r>
              <a:rPr lang="en-US" dirty="0" smtClean="0"/>
              <a:t> </a:t>
            </a:r>
            <a:br>
              <a:rPr lang="en-US" dirty="0" smtClean="0"/>
            </a:br>
            <a:endParaRPr lang="en-US" dirty="0"/>
          </a:p>
        </p:txBody>
      </p:sp>
      <p:pic>
        <p:nvPicPr>
          <p:cNvPr id="9218" name="Picture 2" descr="Image result for god is the same yesterday today and forever"/>
          <p:cNvPicPr>
            <a:picLocks noChangeAspect="1" noChangeArrowheads="1"/>
          </p:cNvPicPr>
          <p:nvPr/>
        </p:nvPicPr>
        <p:blipFill>
          <a:blip r:embed="rId3" cstate="print"/>
          <a:srcRect l="15251" t="24074" r="25130" b="27778"/>
          <a:stretch>
            <a:fillRect/>
          </a:stretch>
        </p:blipFill>
        <p:spPr bwMode="auto">
          <a:xfrm>
            <a:off x="1828800" y="3124200"/>
            <a:ext cx="5334000" cy="3225210"/>
          </a:xfrm>
          <a:prstGeom prst="rect">
            <a:avLst/>
          </a:prstGeom>
          <a:ln>
            <a:noFill/>
          </a:ln>
          <a:effectLst>
            <a:softEdge rad="112500"/>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god's mercy"/>
          <p:cNvPicPr>
            <a:picLocks noChangeAspect="1" noChangeArrowheads="1"/>
          </p:cNvPicPr>
          <p:nvPr/>
        </p:nvPicPr>
        <p:blipFill>
          <a:blip r:embed="rId3" cstate="print"/>
          <a:srcRect b="5853"/>
          <a:stretch>
            <a:fillRect/>
          </a:stretch>
        </p:blipFill>
        <p:spPr bwMode="auto">
          <a:xfrm>
            <a:off x="1600200" y="1955482"/>
            <a:ext cx="5867400" cy="4902518"/>
          </a:xfrm>
          <a:prstGeom prst="rect">
            <a:avLst/>
          </a:prstGeom>
          <a:noFill/>
        </p:spPr>
      </p:pic>
      <p:sp>
        <p:nvSpPr>
          <p:cNvPr id="2" name="Title 1"/>
          <p:cNvSpPr>
            <a:spLocks noGrp="1"/>
          </p:cNvSpPr>
          <p:nvPr>
            <p:ph type="title"/>
          </p:nvPr>
        </p:nvSpPr>
        <p:spPr>
          <a:xfrm>
            <a:off x="0" y="0"/>
            <a:ext cx="9144000" cy="5029200"/>
          </a:xfrm>
        </p:spPr>
        <p:txBody>
          <a:bodyPr anchor="t">
            <a:normAutofit/>
          </a:bodyPr>
          <a:lstStyle/>
          <a:p>
            <a:r>
              <a:rPr lang="en-US" dirty="0" smtClean="0"/>
              <a:t/>
            </a:r>
            <a:br>
              <a:rPr lang="en-US" dirty="0" smtClean="0"/>
            </a:br>
            <a:r>
              <a:rPr lang="en-US" dirty="0" smtClean="0"/>
              <a:t>God delights in showing </a:t>
            </a:r>
            <a:r>
              <a:rPr lang="en-US" u="sng" dirty="0" smtClean="0"/>
              <a:t>mercy</a:t>
            </a:r>
            <a:r>
              <a:rPr lang="en-US" dirty="0" smtClean="0"/>
              <a:t>. </a:t>
            </a:r>
            <a:br>
              <a:rPr lang="en-US" dirty="0" smtClean="0"/>
            </a:br>
            <a:r>
              <a:rPr lang="en-US" dirty="0" smtClean="0"/>
              <a:t>Micah 7: 18 KJV</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Image result for powerpoint background"/>
          <p:cNvPicPr>
            <a:picLocks noChangeAspect="1" noChangeArrowheads="1"/>
          </p:cNvPicPr>
          <p:nvPr/>
        </p:nvPicPr>
        <p:blipFill>
          <a:blip r:embed="rId3" cstate="print"/>
          <a:srcRect l="4436" t="5333" r="8318" b="5778"/>
          <a:stretch>
            <a:fillRect/>
          </a:stretch>
        </p:blipFill>
        <p:spPr bwMode="auto">
          <a:xfrm>
            <a:off x="0" y="-1"/>
            <a:ext cx="9144000" cy="6909661"/>
          </a:xfrm>
          <a:prstGeom prst="rect">
            <a:avLst/>
          </a:prstGeom>
          <a:noFill/>
        </p:spPr>
      </p:pic>
      <p:sp>
        <p:nvSpPr>
          <p:cNvPr id="2" name="Title 1"/>
          <p:cNvSpPr>
            <a:spLocks noGrp="1"/>
          </p:cNvSpPr>
          <p:nvPr>
            <p:ph type="title"/>
          </p:nvPr>
        </p:nvSpPr>
        <p:spPr>
          <a:xfrm>
            <a:off x="0" y="0"/>
            <a:ext cx="9144000" cy="4953000"/>
          </a:xfrm>
        </p:spPr>
        <p:txBody>
          <a:bodyPr anchor="t">
            <a:normAutofit fontScale="90000"/>
          </a:bodyPr>
          <a:lstStyle/>
          <a:p>
            <a:r>
              <a:rPr lang="en-US" dirty="0" smtClean="0"/>
              <a:t/>
            </a:r>
            <a:br>
              <a:rPr lang="en-US" dirty="0" smtClean="0"/>
            </a:br>
            <a:r>
              <a:rPr lang="en-US" sz="4900" dirty="0" smtClean="0"/>
              <a:t/>
            </a:r>
            <a:br>
              <a:rPr lang="en-US" sz="4900" dirty="0" smtClean="0"/>
            </a:br>
            <a:r>
              <a:rPr lang="en-US" sz="4900" dirty="0" smtClean="0"/>
              <a:t/>
            </a:r>
            <a:br>
              <a:rPr lang="en-US" sz="4900" dirty="0" smtClean="0"/>
            </a:br>
            <a:r>
              <a:rPr lang="en-US" sz="4900" dirty="0" smtClean="0"/>
              <a:t/>
            </a:r>
            <a:br>
              <a:rPr lang="en-US" sz="4900" dirty="0" smtClean="0"/>
            </a:br>
            <a:r>
              <a:rPr lang="en-US" sz="4900" dirty="0" smtClean="0"/>
              <a:t>We need to study thoroughly </a:t>
            </a:r>
            <a:br>
              <a:rPr lang="en-US" sz="4900" dirty="0" smtClean="0"/>
            </a:br>
            <a:r>
              <a:rPr lang="en-US" sz="4900" dirty="0" smtClean="0"/>
              <a:t>the scriptures and life situations </a:t>
            </a:r>
            <a:br>
              <a:rPr lang="en-US" sz="4900" dirty="0" smtClean="0"/>
            </a:br>
            <a:r>
              <a:rPr lang="en-US" sz="4900" dirty="0" smtClean="0"/>
              <a:t>before coming to any kind </a:t>
            </a:r>
            <a:br>
              <a:rPr lang="en-US" sz="4900" dirty="0" smtClean="0"/>
            </a:br>
            <a:r>
              <a:rPr lang="en-US" sz="4900" dirty="0" smtClean="0"/>
              <a:t>of conclusion. </a:t>
            </a:r>
            <a:br>
              <a:rPr lang="en-US" sz="4900"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t>
            </a:r>
            <a:br>
              <a:rPr lang="en-US" dirty="0" smtClean="0"/>
            </a:br>
            <a:endParaRPr lang="en-US" dirty="0"/>
          </a:p>
        </p:txBody>
      </p:sp>
      <p:sp>
        <p:nvSpPr>
          <p:cNvPr id="5122" name="AutoShape 2" descr="Image result for powerpoint backgrou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2" descr="Image result for open bible background"/>
          <p:cNvPicPr>
            <a:picLocks noChangeAspect="1" noChangeArrowheads="1"/>
          </p:cNvPicPr>
          <p:nvPr/>
        </p:nvPicPr>
        <p:blipFill>
          <a:blip r:embed="rId3" cstate="print"/>
          <a:srcRect/>
          <a:stretch>
            <a:fillRect/>
          </a:stretch>
        </p:blipFill>
        <p:spPr bwMode="auto">
          <a:xfrm>
            <a:off x="3352800" y="2514600"/>
            <a:ext cx="5791200" cy="4343400"/>
          </a:xfrm>
          <a:prstGeom prst="rect">
            <a:avLst/>
          </a:prstGeom>
          <a:noFill/>
        </p:spPr>
      </p:pic>
      <p:sp>
        <p:nvSpPr>
          <p:cNvPr id="2" name="Title 1"/>
          <p:cNvSpPr>
            <a:spLocks noGrp="1"/>
          </p:cNvSpPr>
          <p:nvPr>
            <p:ph type="title"/>
          </p:nvPr>
        </p:nvSpPr>
        <p:spPr>
          <a:xfrm>
            <a:off x="0" y="0"/>
            <a:ext cx="9144000" cy="5638800"/>
          </a:xfrm>
        </p:spPr>
        <p:txBody>
          <a:bodyPr anchor="t"/>
          <a:lstStyle/>
          <a:p>
            <a:r>
              <a:rPr lang="en-US" dirty="0" smtClean="0"/>
              <a:t/>
            </a:r>
            <a:br>
              <a:rPr lang="en-US" dirty="0" smtClean="0"/>
            </a:br>
            <a:r>
              <a:rPr lang="en-US" dirty="0" smtClean="0"/>
              <a:t>He did evil in the eyes of the Lord, following the detestable practices of the nations the </a:t>
            </a:r>
            <a:br>
              <a:rPr lang="en-US" dirty="0" smtClean="0"/>
            </a:br>
            <a:r>
              <a:rPr lang="en-US" dirty="0" smtClean="0"/>
              <a:t>Lord had driven out </a:t>
            </a:r>
            <a:br>
              <a:rPr lang="en-US" dirty="0" smtClean="0"/>
            </a:br>
            <a:r>
              <a:rPr lang="en-US" dirty="0" smtClean="0"/>
              <a:t>before the Israelites.</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 result for powerpoint background"/>
          <p:cNvPicPr>
            <a:picLocks noChangeAspect="1" noChangeArrowheads="1"/>
          </p:cNvPicPr>
          <p:nvPr/>
        </p:nvPicPr>
        <p:blipFill>
          <a:blip r:embed="rId3" cstate="print"/>
          <a:srcRect l="4436" t="5333" r="8318" b="5778"/>
          <a:stretch>
            <a:fillRect/>
          </a:stretch>
        </p:blipFill>
        <p:spPr bwMode="auto">
          <a:xfrm>
            <a:off x="0" y="-1"/>
            <a:ext cx="9144000" cy="6909661"/>
          </a:xfrm>
          <a:prstGeom prst="rect">
            <a:avLst/>
          </a:prstGeom>
          <a:noFill/>
        </p:spPr>
      </p:pic>
      <p:sp>
        <p:nvSpPr>
          <p:cNvPr id="2" name="Title 1"/>
          <p:cNvSpPr>
            <a:spLocks noGrp="1"/>
          </p:cNvSpPr>
          <p:nvPr>
            <p:ph type="title"/>
          </p:nvPr>
        </p:nvSpPr>
        <p:spPr>
          <a:xfrm>
            <a:off x="0" y="0"/>
            <a:ext cx="9144000" cy="6858000"/>
          </a:xfrm>
        </p:spPr>
        <p:txBody>
          <a:bodyPr anchor="t">
            <a:normAutofit/>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It takes II Chr. 33 </a:t>
            </a:r>
            <a:br>
              <a:rPr lang="en-US" dirty="0" smtClean="0"/>
            </a:br>
            <a:r>
              <a:rPr lang="en-US" dirty="0" smtClean="0"/>
              <a:t>along with II Kings 21 </a:t>
            </a:r>
            <a:br>
              <a:rPr lang="en-US" dirty="0" smtClean="0"/>
            </a:br>
            <a:r>
              <a:rPr lang="en-US" dirty="0" smtClean="0"/>
              <a:t>to get a full understanding </a:t>
            </a:r>
            <a:br>
              <a:rPr lang="en-US" dirty="0" smtClean="0"/>
            </a:br>
            <a:r>
              <a:rPr lang="en-US" dirty="0" smtClean="0"/>
              <a:t>of the life of Manasseh </a:t>
            </a:r>
            <a:br>
              <a:rPr lang="en-US" dirty="0" smtClean="0"/>
            </a:br>
            <a:r>
              <a:rPr lang="en-US" dirty="0" smtClean="0"/>
              <a:t>and God’s work in it.</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2" descr="Image result for open bible background"/>
          <p:cNvPicPr>
            <a:picLocks noChangeAspect="1" noChangeArrowheads="1"/>
          </p:cNvPicPr>
          <p:nvPr/>
        </p:nvPicPr>
        <p:blipFill>
          <a:blip r:embed="rId3" cstate="print"/>
          <a:srcRect/>
          <a:stretch>
            <a:fillRect/>
          </a:stretch>
        </p:blipFill>
        <p:spPr bwMode="auto">
          <a:xfrm>
            <a:off x="3352800" y="2514600"/>
            <a:ext cx="5791200" cy="4343400"/>
          </a:xfrm>
          <a:prstGeom prst="rect">
            <a:avLst/>
          </a:prstGeom>
          <a:noFill/>
        </p:spPr>
      </p:pic>
      <p:sp>
        <p:nvSpPr>
          <p:cNvPr id="2" name="Title 1"/>
          <p:cNvSpPr>
            <a:spLocks noGrp="1"/>
          </p:cNvSpPr>
          <p:nvPr>
            <p:ph type="title"/>
          </p:nvPr>
        </p:nvSpPr>
        <p:spPr>
          <a:xfrm>
            <a:off x="0" y="0"/>
            <a:ext cx="9144000" cy="5943600"/>
          </a:xfrm>
        </p:spPr>
        <p:txBody>
          <a:bodyPr anchor="t"/>
          <a:lstStyle/>
          <a:p>
            <a:r>
              <a:rPr lang="en-US" dirty="0" smtClean="0"/>
              <a:t/>
            </a:r>
            <a:br>
              <a:rPr lang="en-US" dirty="0" smtClean="0"/>
            </a:br>
            <a:r>
              <a:rPr lang="en-US" dirty="0" smtClean="0"/>
              <a:t>He rebuilt the high places his father Hezekiah had destroyed; he also erected alters to Baal </a:t>
            </a:r>
            <a:br>
              <a:rPr lang="en-US" dirty="0" smtClean="0"/>
            </a:br>
            <a:r>
              <a:rPr lang="en-US" dirty="0" smtClean="0"/>
              <a:t>and made an </a:t>
            </a:r>
            <a:r>
              <a:rPr lang="en-US" dirty="0" err="1" smtClean="0"/>
              <a:t>Asherah</a:t>
            </a:r>
            <a:r>
              <a:rPr lang="en-US" dirty="0" smtClean="0"/>
              <a:t> pole, </a:t>
            </a:r>
            <a:br>
              <a:rPr lang="en-US" dirty="0" smtClean="0"/>
            </a:br>
            <a:r>
              <a:rPr lang="en-US" dirty="0" smtClean="0"/>
              <a:t>as Ahab king of Israel had done.</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2" descr="Image result for open bible background"/>
          <p:cNvPicPr>
            <a:picLocks noChangeAspect="1" noChangeArrowheads="1"/>
          </p:cNvPicPr>
          <p:nvPr/>
        </p:nvPicPr>
        <p:blipFill>
          <a:blip r:embed="rId3" cstate="print"/>
          <a:srcRect/>
          <a:stretch>
            <a:fillRect/>
          </a:stretch>
        </p:blipFill>
        <p:spPr bwMode="auto">
          <a:xfrm>
            <a:off x="3352800" y="2514600"/>
            <a:ext cx="5791200" cy="4343400"/>
          </a:xfrm>
          <a:prstGeom prst="rect">
            <a:avLst/>
          </a:prstGeom>
          <a:noFill/>
        </p:spPr>
      </p:pic>
      <p:sp>
        <p:nvSpPr>
          <p:cNvPr id="2" name="Title 1"/>
          <p:cNvSpPr>
            <a:spLocks noGrp="1"/>
          </p:cNvSpPr>
          <p:nvPr>
            <p:ph type="title"/>
          </p:nvPr>
        </p:nvSpPr>
        <p:spPr>
          <a:xfrm>
            <a:off x="0" y="0"/>
            <a:ext cx="9144000" cy="5562600"/>
          </a:xfrm>
        </p:spPr>
        <p:txBody>
          <a:bodyPr anchor="t">
            <a:normAutofit/>
          </a:bodyPr>
          <a:lstStyle/>
          <a:p>
            <a:r>
              <a:rPr lang="en-US" dirty="0" smtClean="0"/>
              <a:t/>
            </a:r>
            <a:br>
              <a:rPr lang="en-US" dirty="0" smtClean="0"/>
            </a:br>
            <a:r>
              <a:rPr lang="en-US" dirty="0" smtClean="0"/>
              <a:t>He bowed down to all the starry hosts and worshiped them.  </a:t>
            </a:r>
            <a:br>
              <a:rPr lang="en-US" dirty="0" smtClean="0"/>
            </a:br>
            <a:r>
              <a:rPr lang="en-US" dirty="0" smtClean="0"/>
              <a:t>He built altars in the temple </a:t>
            </a:r>
            <a:br>
              <a:rPr lang="en-US" dirty="0" smtClean="0"/>
            </a:br>
            <a:r>
              <a:rPr lang="en-US" dirty="0" smtClean="0"/>
              <a:t>of the Lord, of which the Lord </a:t>
            </a:r>
            <a:br>
              <a:rPr lang="en-US" dirty="0" smtClean="0"/>
            </a:br>
            <a:r>
              <a:rPr lang="en-US" dirty="0" smtClean="0"/>
              <a:t>had said, “In Jerusalem </a:t>
            </a:r>
            <a:br>
              <a:rPr lang="en-US" dirty="0" smtClean="0"/>
            </a:br>
            <a:r>
              <a:rPr lang="en-US" dirty="0" smtClean="0"/>
              <a:t>I will put my Name.”.</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2" descr="Image result for open bible background"/>
          <p:cNvPicPr>
            <a:picLocks noChangeAspect="1" noChangeArrowheads="1"/>
          </p:cNvPicPr>
          <p:nvPr/>
        </p:nvPicPr>
        <p:blipFill>
          <a:blip r:embed="rId3" cstate="print"/>
          <a:srcRect/>
          <a:stretch>
            <a:fillRect/>
          </a:stretch>
        </p:blipFill>
        <p:spPr bwMode="auto">
          <a:xfrm>
            <a:off x="3352800" y="2514600"/>
            <a:ext cx="5791200" cy="4343400"/>
          </a:xfrm>
          <a:prstGeom prst="rect">
            <a:avLst/>
          </a:prstGeom>
          <a:noFill/>
        </p:spPr>
      </p:pic>
      <p:sp>
        <p:nvSpPr>
          <p:cNvPr id="2" name="Title 1"/>
          <p:cNvSpPr>
            <a:spLocks noGrp="1"/>
          </p:cNvSpPr>
          <p:nvPr>
            <p:ph type="title"/>
          </p:nvPr>
        </p:nvSpPr>
        <p:spPr>
          <a:xfrm>
            <a:off x="0" y="0"/>
            <a:ext cx="9144000" cy="5638800"/>
          </a:xfrm>
        </p:spPr>
        <p:txBody>
          <a:bodyPr anchor="t"/>
          <a:lstStyle/>
          <a:p>
            <a:r>
              <a:rPr lang="en-US" dirty="0" smtClean="0"/>
              <a:t/>
            </a:r>
            <a:br>
              <a:rPr lang="en-US" dirty="0" smtClean="0"/>
            </a:br>
            <a:r>
              <a:rPr lang="en-US" dirty="0" smtClean="0"/>
              <a:t/>
            </a:r>
            <a:br>
              <a:rPr lang="en-US" dirty="0" smtClean="0"/>
            </a:br>
            <a:r>
              <a:rPr lang="en-US" dirty="0" smtClean="0"/>
              <a:t>In both courts of the temple </a:t>
            </a:r>
            <a:br>
              <a:rPr lang="en-US" dirty="0" smtClean="0"/>
            </a:br>
            <a:r>
              <a:rPr lang="en-US" dirty="0" smtClean="0"/>
              <a:t>of the Lord, he built altars </a:t>
            </a:r>
            <a:br>
              <a:rPr lang="en-US" dirty="0" smtClean="0"/>
            </a:br>
            <a:r>
              <a:rPr lang="en-US" dirty="0" smtClean="0"/>
              <a:t>to all the starry hosts.</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2" descr="Image result for open bible background"/>
          <p:cNvPicPr>
            <a:picLocks noChangeAspect="1" noChangeArrowheads="1"/>
          </p:cNvPicPr>
          <p:nvPr/>
        </p:nvPicPr>
        <p:blipFill>
          <a:blip r:embed="rId3" cstate="print"/>
          <a:srcRect/>
          <a:stretch>
            <a:fillRect/>
          </a:stretch>
        </p:blipFill>
        <p:spPr bwMode="auto">
          <a:xfrm>
            <a:off x="3352800" y="2514600"/>
            <a:ext cx="5791200" cy="4343400"/>
          </a:xfrm>
          <a:prstGeom prst="rect">
            <a:avLst/>
          </a:prstGeom>
          <a:noFill/>
        </p:spPr>
      </p:pic>
      <p:sp>
        <p:nvSpPr>
          <p:cNvPr id="2" name="Title 1"/>
          <p:cNvSpPr>
            <a:spLocks noGrp="1"/>
          </p:cNvSpPr>
          <p:nvPr>
            <p:ph type="title"/>
          </p:nvPr>
        </p:nvSpPr>
        <p:spPr>
          <a:xfrm>
            <a:off x="0" y="0"/>
            <a:ext cx="9144000" cy="5791200"/>
          </a:xfrm>
        </p:spPr>
        <p:txBody>
          <a:bodyPr anchor="t">
            <a:normAutofit/>
          </a:bodyPr>
          <a:lstStyle/>
          <a:p>
            <a:r>
              <a:rPr lang="en-US" dirty="0" smtClean="0"/>
              <a:t/>
            </a:r>
            <a:br>
              <a:rPr lang="en-US" dirty="0" smtClean="0"/>
            </a:br>
            <a:r>
              <a:rPr lang="en-US" dirty="0" smtClean="0"/>
              <a:t/>
            </a:r>
            <a:br>
              <a:rPr lang="en-US" dirty="0" smtClean="0"/>
            </a:br>
            <a:r>
              <a:rPr lang="en-US" sz="4900" dirty="0" smtClean="0"/>
              <a:t>He sacrificed his own son in the fire, practiced sorcery and divination,  and consulted mediums and spirits. </a:t>
            </a:r>
            <a:br>
              <a:rPr lang="en-US" sz="4900" dirty="0" smtClean="0"/>
            </a:br>
            <a:endParaRPr lang="en-US" sz="49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2" descr="Image result for open bible background"/>
          <p:cNvPicPr>
            <a:picLocks noChangeAspect="1" noChangeArrowheads="1"/>
          </p:cNvPicPr>
          <p:nvPr/>
        </p:nvPicPr>
        <p:blipFill>
          <a:blip r:embed="rId3" cstate="print"/>
          <a:srcRect/>
          <a:stretch>
            <a:fillRect/>
          </a:stretch>
        </p:blipFill>
        <p:spPr bwMode="auto">
          <a:xfrm>
            <a:off x="3352800" y="2514600"/>
            <a:ext cx="5791200" cy="4343400"/>
          </a:xfrm>
          <a:prstGeom prst="rect">
            <a:avLst/>
          </a:prstGeom>
          <a:noFill/>
        </p:spPr>
      </p:pic>
      <p:sp>
        <p:nvSpPr>
          <p:cNvPr id="2" name="Title 1"/>
          <p:cNvSpPr>
            <a:spLocks noGrp="1"/>
          </p:cNvSpPr>
          <p:nvPr>
            <p:ph type="title"/>
          </p:nvPr>
        </p:nvSpPr>
        <p:spPr>
          <a:xfrm>
            <a:off x="0" y="0"/>
            <a:ext cx="9144000" cy="4419600"/>
          </a:xfrm>
        </p:spPr>
        <p:txBody>
          <a:bodyPr anchor="t"/>
          <a:lstStyle/>
          <a:p>
            <a:r>
              <a:rPr lang="en-US" dirty="0" smtClean="0"/>
              <a:t/>
            </a:r>
            <a:br>
              <a:rPr lang="en-US" dirty="0" smtClean="0"/>
            </a:br>
            <a:r>
              <a:rPr lang="en-US" dirty="0" smtClean="0"/>
              <a:t>He did much evil in the </a:t>
            </a:r>
            <a:br>
              <a:rPr lang="en-US" dirty="0" smtClean="0"/>
            </a:br>
            <a:r>
              <a:rPr lang="en-US" dirty="0" smtClean="0"/>
              <a:t>eyes of the Lord, provoking </a:t>
            </a:r>
            <a:br>
              <a:rPr lang="en-US" dirty="0" smtClean="0"/>
            </a:br>
            <a:r>
              <a:rPr lang="en-US" dirty="0" smtClean="0"/>
              <a:t>him to anger.</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2" descr="Image result for open bible background"/>
          <p:cNvPicPr>
            <a:picLocks noChangeAspect="1" noChangeArrowheads="1"/>
          </p:cNvPicPr>
          <p:nvPr/>
        </p:nvPicPr>
        <p:blipFill>
          <a:blip r:embed="rId3" cstate="print"/>
          <a:srcRect/>
          <a:stretch>
            <a:fillRect/>
          </a:stretch>
        </p:blipFill>
        <p:spPr bwMode="auto">
          <a:xfrm>
            <a:off x="3352800" y="2514600"/>
            <a:ext cx="5791200" cy="4343400"/>
          </a:xfrm>
          <a:prstGeom prst="rect">
            <a:avLst/>
          </a:prstGeom>
          <a:noFill/>
        </p:spPr>
      </p:pic>
      <p:sp>
        <p:nvSpPr>
          <p:cNvPr id="2" name="Title 1"/>
          <p:cNvSpPr>
            <a:spLocks noGrp="1"/>
          </p:cNvSpPr>
          <p:nvPr>
            <p:ph type="title"/>
          </p:nvPr>
        </p:nvSpPr>
        <p:spPr>
          <a:xfrm>
            <a:off x="0" y="0"/>
            <a:ext cx="9144000" cy="6705600"/>
          </a:xfrm>
        </p:spPr>
        <p:txBody>
          <a:bodyPr anchor="t"/>
          <a:lstStyle/>
          <a:p>
            <a:r>
              <a:rPr lang="en-US" dirty="0" smtClean="0"/>
              <a:t/>
            </a:r>
            <a:br>
              <a:rPr lang="en-US" dirty="0" smtClean="0"/>
            </a:br>
            <a:r>
              <a:rPr lang="en-US" dirty="0" smtClean="0"/>
              <a:t>He took the carved </a:t>
            </a:r>
            <a:r>
              <a:rPr lang="en-US" dirty="0" err="1" smtClean="0"/>
              <a:t>Asherah</a:t>
            </a:r>
            <a:r>
              <a:rPr lang="en-US" dirty="0" smtClean="0"/>
              <a:t> </a:t>
            </a:r>
            <a:br>
              <a:rPr lang="en-US" dirty="0" smtClean="0"/>
            </a:br>
            <a:r>
              <a:rPr lang="en-US" dirty="0" smtClean="0"/>
              <a:t>pole he had made </a:t>
            </a:r>
            <a:br>
              <a:rPr lang="en-US" dirty="0" smtClean="0"/>
            </a:br>
            <a:r>
              <a:rPr lang="en-US" dirty="0" smtClean="0"/>
              <a:t>and put it in the temple, </a:t>
            </a:r>
            <a:br>
              <a:rPr lang="en-US" dirty="0" smtClean="0"/>
            </a:br>
            <a:r>
              <a:rPr lang="en-US" dirty="0" smtClean="0"/>
              <a:t>of which the Lord had said to David and to his son Solomon, </a:t>
            </a:r>
            <a:endParaRPr lang="en-US" dirty="0"/>
          </a:p>
        </p:txBody>
      </p:sp>
    </p:spTree>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Sermon">
      <a:majorFont>
        <a:latin typeface="Aharoni"/>
        <a:ea typeface=""/>
        <a:cs typeface=""/>
      </a:majorFont>
      <a:minorFont>
        <a:latin typeface="Aharon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592</TotalTime>
  <Words>31</Words>
  <Application>Microsoft Office PowerPoint</Application>
  <PresentationFormat>On-screen Show (4:3)</PresentationFormat>
  <Paragraphs>60</Paragraphs>
  <Slides>30</Slides>
  <Notes>30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 Manasseh: Old Testament      2 Kings 21:1-17    </vt:lpstr>
      <vt:lpstr> Manasseh was twelve years old when he became king, and he reigned in Jerusalem fifty-five years.  His mother’s name  was Hephzibh. </vt:lpstr>
      <vt:lpstr> He did evil in the eyes of the Lord, following the detestable practices of the nations the  Lord had driven out  before the Israelites.</vt:lpstr>
      <vt:lpstr> He rebuilt the high places his father Hezekiah had destroyed; he also erected alters to Baal  and made an Asherah pole,  as Ahab king of Israel had done.</vt:lpstr>
      <vt:lpstr> He bowed down to all the starry hosts and worshiped them.   He built altars in the temple  of the Lord, of which the Lord  had said, “In Jerusalem  I will put my Name.”.</vt:lpstr>
      <vt:lpstr>  In both courts of the temple  of the Lord, he built altars  to all the starry hosts.</vt:lpstr>
      <vt:lpstr>  He sacrificed his own son in the fire, practiced sorcery and divination,  and consulted mediums and spirits.  </vt:lpstr>
      <vt:lpstr> He did much evil in the  eyes of the Lord, provoking  him to anger.</vt:lpstr>
      <vt:lpstr> He took the carved Asherah  pole he had made  and put it in the temple,  of which the Lord had said to David and to his son Solomon, </vt:lpstr>
      <vt:lpstr>  “In this temple and in Jerusalem, which I have chosen  out of all the tribes of Israel,  I will put my Name forever.</vt:lpstr>
      <vt:lpstr> I will not again make the feet  of the Israelites wander  from the land I gave their forefathers, </vt:lpstr>
      <vt:lpstr> if only they will be careful  to do everything I commanded them and will keep the  whole Law that my servant Moses gave them.”</vt:lpstr>
      <vt:lpstr> But the people did not listen.  Manasseh led them astray,  so that they did more evil  than the nations the Lord had destroyed before the Israelites.  </vt:lpstr>
      <vt:lpstr> The Lord said through his servants the prophets:  “Manasseh king of Judah has committed these detestable sins.  </vt:lpstr>
      <vt:lpstr> He has done more evil  than the Amorites who  preceded him and has led  Judah into sin with his idols.  </vt:lpstr>
      <vt:lpstr> Therefore this is what the Lord, the God of Israel says:   I am going to bring such disaster on Jerusalem and Judah  that the ears of everyone  who hears it will tingle.</vt:lpstr>
      <vt:lpstr> I will stretch out over Jerusalem the measuring line used against Samaria and the plumb line used against the house of Ahab.  </vt:lpstr>
      <vt:lpstr> I will wipe out Jerusalem as one wipes a dish, wiping it and turning it upside down.  I will forsake the remnant of  my inheritance and hand  them over to their enemies.</vt:lpstr>
      <vt:lpstr> They will be looted and plundered by all their foes, because they have done evil in my eyes and have provoked me to anger from the day their forefathers came out of Egypt until this day.”</vt:lpstr>
      <vt:lpstr> Moreover, Manasseh also shed so much innocent blood that he filled Jerusalem from end to end—besides the sin that he had caused Judah to commit,  so that they did evil in the  eyes of the Lord.</vt:lpstr>
      <vt:lpstr> As for the other events  of Manasseh’s reign,  and all he did, including the sin  he committed, are they not written in the book of the annals of the kings of Judah?</vt:lpstr>
      <vt:lpstr>   The idea that grace is strictly  a New Testament concept  is foreign to the scriptures  that I read.  Just look at Manasseh.</vt:lpstr>
      <vt:lpstr>  Manasseh – Pretty Much  Spit in the Face of God      </vt:lpstr>
      <vt:lpstr> The Consequences–  he knowingly and willingly disobeyed God.   II Kings 21: 10-18; II Chr. 33: 10-11</vt:lpstr>
      <vt:lpstr>  The Rest of the Story  (II Chronicles 33: 13 ff)        </vt:lpstr>
      <vt:lpstr>  The God of the OT  is the same God of the NT</vt:lpstr>
      <vt:lpstr> God is the same today  as He was in Manasseh’s time. Hebrews 12: 8      </vt:lpstr>
      <vt:lpstr> God delights in showing mercy.  Micah 7: 18 KJV</vt:lpstr>
      <vt:lpstr>    We need to study thoroughly  the scriptures and life situations  before coming to any kind  of conclusion.       </vt:lpstr>
      <vt:lpstr>    It takes II Chr. 33  along with II Kings 21  to get a full understanding  of the life of Manasseh  and God’s work in it.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Theresa</dc:creator>
  <cp:lastModifiedBy> </cp:lastModifiedBy>
  <cp:revision>70</cp:revision>
  <dcterms:created xsi:type="dcterms:W3CDTF">2015-07-06T21:02:22Z</dcterms:created>
  <dcterms:modified xsi:type="dcterms:W3CDTF">2016-09-05T17:31:19Z</dcterms:modified>
</cp:coreProperties>
</file>