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260" r:id="rId2"/>
    <p:sldId id="261" r:id="rId3"/>
    <p:sldId id="262" r:id="rId4"/>
    <p:sldId id="263" r:id="rId5"/>
    <p:sldId id="264" r:id="rId6"/>
    <p:sldId id="268" r:id="rId7"/>
    <p:sldId id="265" r:id="rId8"/>
    <p:sldId id="266" r:id="rId9"/>
    <p:sldId id="267" r:id="rId10"/>
    <p:sldId id="269" r:id="rId11"/>
    <p:sldId id="270" r:id="rId12"/>
    <p:sldId id="271" r:id="rId13"/>
    <p:sldId id="274" r:id="rId14"/>
    <p:sldId id="272" r:id="rId15"/>
    <p:sldId id="273"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1" autoAdjust="0"/>
    <p:restoredTop sz="94697" autoAdjust="0"/>
  </p:normalViewPr>
  <p:slideViewPr>
    <p:cSldViewPr>
      <p:cViewPr varScale="1">
        <p:scale>
          <a:sx n="76" d="100"/>
          <a:sy n="76" d="100"/>
        </p:scale>
        <p:origin x="-1308"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7CEA126-2750-4E2D-89EF-485DDDE7A4B9}" type="datetimeFigureOut">
              <a:rPr lang="en-US" smtClean="0"/>
              <a:t>4/29/2016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208744D-E036-4F5E-95A5-8E355F87FC2A}" type="slidenum">
              <a:rPr lang="en-US" smtClean="0"/>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A3677A1-0891-4C49-8240-8F172D378C2A}" type="datetimeFigureOut">
              <a:rPr lang="en-US" smtClean="0"/>
              <a:pPr/>
              <a:t>4/29/2016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4C6C0C4-09A8-45AA-99EE-C4AA2F03319E}"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4C6C0C4-09A8-45AA-99EE-C4AA2F03319E}"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4C6C0C4-09A8-45AA-99EE-C4AA2F03319E}"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4C6C0C4-09A8-45AA-99EE-C4AA2F03319E}"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4C6C0C4-09A8-45AA-99EE-C4AA2F03319E}"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4C6C0C4-09A8-45AA-99EE-C4AA2F03319E}"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4C6C0C4-09A8-45AA-99EE-C4AA2F03319E}"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4C6C0C4-09A8-45AA-99EE-C4AA2F03319E}" type="slidenum">
              <a:rPr lang="en-US" smtClean="0"/>
              <a:pPr/>
              <a:t>15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4C6C0C4-09A8-45AA-99EE-C4AA2F03319E}"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4C6C0C4-09A8-45AA-99EE-C4AA2F03319E}"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4C6C0C4-09A8-45AA-99EE-C4AA2F03319E}"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4C6C0C4-09A8-45AA-99EE-C4AA2F03319E}"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4C6C0C4-09A8-45AA-99EE-C4AA2F03319E}"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4C6C0C4-09A8-45AA-99EE-C4AA2F03319E}"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4C6C0C4-09A8-45AA-99EE-C4AA2F03319E}"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4C6C0C4-09A8-45AA-99EE-C4AA2F03319E}"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E6C0401-2776-43E9-8D12-865D21D1B961}" type="datetimeFigureOut">
              <a:rPr lang="en-US" smtClean="0"/>
              <a:pPr/>
              <a:t>4/29/2016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4DCFEA-4261-4705-B9E6-6A232D1EC86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6C0401-2776-43E9-8D12-865D21D1B961}" type="datetimeFigureOut">
              <a:rPr lang="en-US" smtClean="0"/>
              <a:pPr/>
              <a:t>4/29/2016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4DCFEA-4261-4705-B9E6-6A232D1EC86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6C0401-2776-43E9-8D12-865D21D1B961}" type="datetimeFigureOut">
              <a:rPr lang="en-US" smtClean="0"/>
              <a:pPr/>
              <a:t>4/29/2016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4DCFEA-4261-4705-B9E6-6A232D1EC86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6C0401-2776-43E9-8D12-865D21D1B961}" type="datetimeFigureOut">
              <a:rPr lang="en-US" smtClean="0"/>
              <a:pPr/>
              <a:t>4/29/2016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4DCFEA-4261-4705-B9E6-6A232D1EC86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E6C0401-2776-43E9-8D12-865D21D1B961}" type="datetimeFigureOut">
              <a:rPr lang="en-US" smtClean="0"/>
              <a:pPr/>
              <a:t>4/29/2016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4DCFEA-4261-4705-B9E6-6A232D1EC86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E6C0401-2776-43E9-8D12-865D21D1B961}" type="datetimeFigureOut">
              <a:rPr lang="en-US" smtClean="0"/>
              <a:pPr/>
              <a:t>4/29/2016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4DCFEA-4261-4705-B9E6-6A232D1EC86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E6C0401-2776-43E9-8D12-865D21D1B961}" type="datetimeFigureOut">
              <a:rPr lang="en-US" smtClean="0"/>
              <a:pPr/>
              <a:t>4/29/2016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F4DCFEA-4261-4705-B9E6-6A232D1EC86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E6C0401-2776-43E9-8D12-865D21D1B961}" type="datetimeFigureOut">
              <a:rPr lang="en-US" smtClean="0"/>
              <a:pPr/>
              <a:t>4/29/2016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F4DCFEA-4261-4705-B9E6-6A232D1EC86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6C0401-2776-43E9-8D12-865D21D1B961}" type="datetimeFigureOut">
              <a:rPr lang="en-US" smtClean="0"/>
              <a:pPr/>
              <a:t>4/29/2016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F4DCFEA-4261-4705-B9E6-6A232D1EC86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6C0401-2776-43E9-8D12-865D21D1B961}" type="datetimeFigureOut">
              <a:rPr lang="en-US" smtClean="0"/>
              <a:pPr/>
              <a:t>4/29/2016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4DCFEA-4261-4705-B9E6-6A232D1EC86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6C0401-2776-43E9-8D12-865D21D1B961}" type="datetimeFigureOut">
              <a:rPr lang="en-US" smtClean="0"/>
              <a:pPr/>
              <a:t>4/29/2016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4DCFEA-4261-4705-B9E6-6A232D1EC86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6C0401-2776-43E9-8D12-865D21D1B961}" type="datetimeFigureOut">
              <a:rPr lang="en-US" smtClean="0"/>
              <a:pPr/>
              <a:t>4/29/2016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4DCFEA-4261-4705-B9E6-6A232D1EC86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11.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103088"/>
          <p:cNvPicPr>
            <a:picLocks noChangeAspect="1" noChangeArrowheads="1"/>
          </p:cNvPicPr>
          <p:nvPr/>
        </p:nvPicPr>
        <p:blipFill>
          <a:blip r:embed="rId3" cstate="print"/>
          <a:srcRect/>
          <a:stretch>
            <a:fillRect/>
          </a:stretch>
        </p:blipFill>
        <p:spPr bwMode="auto">
          <a:xfrm flipH="1">
            <a:off x="0" y="0"/>
            <a:ext cx="9144000" cy="6858000"/>
          </a:xfrm>
          <a:prstGeom prst="rect">
            <a:avLst/>
          </a:prstGeom>
          <a:noFill/>
          <a:ln w="9525" algn="in">
            <a:noFill/>
            <a:miter lim="800000"/>
            <a:headEnd/>
            <a:tailEnd/>
          </a:ln>
        </p:spPr>
      </p:pic>
      <p:sp>
        <p:nvSpPr>
          <p:cNvPr id="2" name="Title 1"/>
          <p:cNvSpPr>
            <a:spLocks noGrp="1"/>
          </p:cNvSpPr>
          <p:nvPr>
            <p:ph type="title"/>
          </p:nvPr>
        </p:nvSpPr>
        <p:spPr>
          <a:xfrm>
            <a:off x="457200" y="274638"/>
            <a:ext cx="8229600" cy="5592762"/>
          </a:xfrm>
        </p:spPr>
        <p:txBody>
          <a:bodyPr anchor="t"/>
          <a:lstStyle/>
          <a:p>
            <a:pPr algn="l"/>
            <a:r>
              <a:rPr lang="en-US" sz="6600" b="1" dirty="0" smtClean="0"/>
              <a:t/>
            </a:r>
            <a:br>
              <a:rPr lang="en-US" sz="6600" b="1" dirty="0" smtClean="0"/>
            </a:br>
            <a:r>
              <a:rPr lang="en-US" sz="6600" b="1" dirty="0" smtClean="0"/>
              <a:t>“</a:t>
            </a:r>
            <a:r>
              <a:rPr lang="en-US" sz="6600" b="1" dirty="0" smtClean="0"/>
              <a:t>There Is </a:t>
            </a:r>
            <a:r>
              <a:rPr lang="en-US" sz="6600" b="1" dirty="0" smtClean="0"/>
              <a:t/>
            </a:r>
            <a:br>
              <a:rPr lang="en-US" sz="6600" b="1" dirty="0" smtClean="0"/>
            </a:br>
            <a:r>
              <a:rPr lang="en-US" sz="6600" b="1" dirty="0" smtClean="0"/>
              <a:t>In </a:t>
            </a:r>
            <a:r>
              <a:rPr lang="en-US" sz="6600" b="1" dirty="0" smtClean="0"/>
              <a:t>His Word”</a:t>
            </a:r>
            <a:r>
              <a:rPr lang="en-US" dirty="0" smtClean="0"/>
              <a:t/>
            </a:r>
            <a:br>
              <a:rPr lang="en-US" dirty="0" smtClean="0"/>
            </a:br>
            <a:r>
              <a:rPr lang="en-US" dirty="0" smtClean="0"/>
              <a:t>Hebrews 10:19-25</a:t>
            </a:r>
            <a:endParaRPr lang="en-US" dirty="0"/>
          </a:p>
        </p:txBody>
      </p:sp>
      <p:sp>
        <p:nvSpPr>
          <p:cNvPr id="1026" name="WordArt 2"/>
          <p:cNvSpPr>
            <a:spLocks noChangeArrowheads="1" noChangeShapeType="1" noTextEdit="1"/>
          </p:cNvSpPr>
          <p:nvPr/>
        </p:nvSpPr>
        <p:spPr bwMode="auto">
          <a:xfrm>
            <a:off x="4191000" y="685800"/>
            <a:ext cx="3429000" cy="1752600"/>
          </a:xfrm>
          <a:prstGeom prst="rect">
            <a:avLst/>
          </a:prstGeom>
        </p:spPr>
        <p:txBody>
          <a:bodyPr wrap="none" fromWordArt="1">
            <a:prstTxWarp prst="textCascadeUp">
              <a:avLst>
                <a:gd name="adj" fmla="val 44444"/>
              </a:avLst>
            </a:prstTxWarp>
            <a:scene3d>
              <a:camera prst="legacyPerspectiveFront">
                <a:rot lat="20519999" lon="1080000" rev="0"/>
              </a:camera>
              <a:lightRig rig="legacyHarsh2" dir="b"/>
            </a:scene3d>
            <a:sp3d extrusionH="430200" prstMaterial="legacyMatte">
              <a:extrusionClr>
                <a:srgbClr val="FF6600"/>
              </a:extrusionClr>
            </a:sp3d>
          </a:bodyPr>
          <a:lstStyle/>
          <a:p>
            <a:pPr algn="ctr" rtl="0"/>
            <a:r>
              <a:rPr lang="en-US" sz="4800" kern="10" spc="0" dirty="0" smtClean="0">
                <a:ln w="9525">
                  <a:round/>
                  <a:headEnd/>
                  <a:tailEnd/>
                </a:ln>
                <a:gradFill rotWithShape="0">
                  <a:gsLst>
                    <a:gs pos="0">
                      <a:srgbClr val="FFE701"/>
                    </a:gs>
                    <a:gs pos="100000">
                      <a:srgbClr val="FE3E02"/>
                    </a:gs>
                  </a:gsLst>
                  <a:lin ang="5400000" scaled="1"/>
                </a:gradFill>
                <a:effectLst/>
                <a:latin typeface="Impact"/>
              </a:rPr>
              <a:t>POWER</a:t>
            </a:r>
            <a:endParaRPr lang="en-US" sz="4800" kern="10" spc="0" dirty="0">
              <a:ln w="9525">
                <a:round/>
                <a:headEnd/>
                <a:tailEnd/>
              </a:ln>
              <a:gradFill rotWithShape="0">
                <a:gsLst>
                  <a:gs pos="0">
                    <a:srgbClr val="FFE701"/>
                  </a:gs>
                  <a:gs pos="100000">
                    <a:srgbClr val="FE3E02"/>
                  </a:gs>
                </a:gsLst>
                <a:lin ang="5400000" scaled="1"/>
              </a:gradFill>
              <a:effectLst/>
              <a:latin typeface="Impac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973762"/>
          </a:xfrm>
        </p:spPr>
        <p:txBody>
          <a:bodyPr anchor="t"/>
          <a:lstStyle/>
          <a:p>
            <a:r>
              <a:rPr lang="en-US" dirty="0" smtClean="0"/>
              <a:t>Sometimes when we do come to church we ought to </a:t>
            </a:r>
            <a:r>
              <a:rPr lang="en-US" u="sng" dirty="0" smtClean="0"/>
              <a:t>change</a:t>
            </a:r>
            <a:r>
              <a:rPr lang="en-US" dirty="0" smtClean="0"/>
              <a:t> our attitudes. Hebrew 10:25</a:t>
            </a:r>
            <a:br>
              <a:rPr lang="en-US" dirty="0" smtClean="0"/>
            </a:br>
            <a:r>
              <a:rPr lang="en-US" dirty="0" smtClean="0"/>
              <a:t> </a:t>
            </a:r>
            <a:br>
              <a:rPr lang="en-US" dirty="0" smtClean="0"/>
            </a:br>
            <a:endParaRPr lang="en-US" dirty="0"/>
          </a:p>
        </p:txBody>
      </p:sp>
      <p:pic>
        <p:nvPicPr>
          <p:cNvPr id="41986" name="Picture 2" descr="http://truththeory.com/wp-content/uploads/2014/09/attitude-happy-smile.jpg"/>
          <p:cNvPicPr>
            <a:picLocks noChangeAspect="1" noChangeArrowheads="1"/>
          </p:cNvPicPr>
          <p:nvPr/>
        </p:nvPicPr>
        <p:blipFill>
          <a:blip r:embed="rId3"/>
          <a:srcRect/>
          <a:stretch>
            <a:fillRect/>
          </a:stretch>
        </p:blipFill>
        <p:spPr bwMode="auto">
          <a:xfrm>
            <a:off x="1981200" y="2514600"/>
            <a:ext cx="5288785" cy="398311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126162"/>
          </a:xfrm>
        </p:spPr>
        <p:txBody>
          <a:bodyPr anchor="t"/>
          <a:lstStyle/>
          <a:p>
            <a:r>
              <a:rPr lang="en-US" dirty="0" smtClean="0"/>
              <a:t>The Bible hays a lot to say about </a:t>
            </a:r>
            <a:r>
              <a:rPr lang="en-US" u="sng" dirty="0" smtClean="0"/>
              <a:t>worship</a:t>
            </a:r>
            <a:r>
              <a:rPr lang="en-US" dirty="0" smtClean="0"/>
              <a:t> and </a:t>
            </a:r>
            <a:r>
              <a:rPr lang="en-US" u="sng" dirty="0" smtClean="0"/>
              <a:t>praise</a:t>
            </a:r>
            <a:r>
              <a:rPr lang="en-US" dirty="0" smtClean="0"/>
              <a:t>. Psalm 34:3 says “O magnify the Lord with me, And let us exalt His name together.” </a:t>
            </a:r>
            <a:br>
              <a:rPr lang="en-US" dirty="0" smtClean="0"/>
            </a:br>
            <a:r>
              <a:rPr lang="en-US" dirty="0" smtClean="0"/>
              <a:t> </a:t>
            </a:r>
            <a:br>
              <a:rPr lang="en-US" dirty="0" smtClean="0"/>
            </a:br>
            <a:endParaRPr lang="en-US" dirty="0"/>
          </a:p>
        </p:txBody>
      </p:sp>
      <p:pic>
        <p:nvPicPr>
          <p:cNvPr id="39938" name="Picture 2" descr="http://www.the-encounterworldwide.com/praise.jpg"/>
          <p:cNvPicPr>
            <a:picLocks noChangeAspect="1" noChangeArrowheads="1"/>
          </p:cNvPicPr>
          <p:nvPr/>
        </p:nvPicPr>
        <p:blipFill>
          <a:blip r:embed="rId3"/>
          <a:srcRect t="19536"/>
          <a:stretch>
            <a:fillRect/>
          </a:stretch>
        </p:blipFill>
        <p:spPr bwMode="auto">
          <a:xfrm>
            <a:off x="1828800" y="4056098"/>
            <a:ext cx="5562600" cy="2801902"/>
          </a:xfrm>
          <a:prstGeom prst="rect">
            <a:avLst/>
          </a:prstGeom>
          <a:ln>
            <a:noFill/>
          </a:ln>
          <a:effectLst>
            <a:softEdge rad="112500"/>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97562"/>
          </a:xfrm>
        </p:spPr>
        <p:txBody>
          <a:bodyPr anchor="t">
            <a:normAutofit/>
          </a:bodyPr>
          <a:lstStyle/>
          <a:p>
            <a:r>
              <a:rPr lang="en-US" sz="4900" dirty="0" smtClean="0"/>
              <a:t>Psalm 133:1, “Behold, how good and pleasant it is </a:t>
            </a:r>
            <a:r>
              <a:rPr lang="en-US" sz="4900" dirty="0" smtClean="0"/>
              <a:t/>
            </a:r>
            <a:br>
              <a:rPr lang="en-US" sz="4900" dirty="0" smtClean="0"/>
            </a:br>
            <a:r>
              <a:rPr lang="en-US" sz="4900" dirty="0" smtClean="0"/>
              <a:t>for </a:t>
            </a:r>
            <a:r>
              <a:rPr lang="en-US" sz="4900" dirty="0" smtClean="0"/>
              <a:t>brethren to dwell together in unity</a:t>
            </a:r>
            <a:r>
              <a:rPr lang="en-US" sz="4900" dirty="0" smtClean="0"/>
              <a:t>.” </a:t>
            </a:r>
            <a:r>
              <a:rPr lang="en-US" dirty="0" smtClean="0"/>
              <a:t/>
            </a:r>
            <a:br>
              <a:rPr lang="en-US" dirty="0" smtClean="0"/>
            </a:br>
            <a:r>
              <a:rPr lang="en-US" dirty="0" smtClean="0"/>
              <a:t> </a:t>
            </a:r>
            <a:br>
              <a:rPr lang="en-US" dirty="0" smtClean="0"/>
            </a:br>
            <a:endParaRPr lang="en-US" dirty="0"/>
          </a:p>
        </p:txBody>
      </p:sp>
      <p:sp>
        <p:nvSpPr>
          <p:cNvPr id="37890" name="AutoShape 2" descr="https://s-media-cache-ak0.pinimg.com/736x/06/93/ab/0693ab15c78a701498d9fbd3612e4c2b.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7895" name="Picture 7" descr="http://s2.dmcdn.net/K9esb/1280x720-INo.jpg"/>
          <p:cNvPicPr>
            <a:picLocks noChangeAspect="1" noChangeArrowheads="1"/>
          </p:cNvPicPr>
          <p:nvPr/>
        </p:nvPicPr>
        <p:blipFill>
          <a:blip r:embed="rId3"/>
          <a:srcRect t="6758" b="13833"/>
          <a:stretch>
            <a:fillRect/>
          </a:stretch>
        </p:blipFill>
        <p:spPr bwMode="auto">
          <a:xfrm>
            <a:off x="1295400" y="3581400"/>
            <a:ext cx="6526899" cy="2915394"/>
          </a:xfrm>
          <a:prstGeom prst="rect">
            <a:avLst/>
          </a:prstGeom>
          <a:ln>
            <a:noFill/>
          </a:ln>
          <a:effectLst>
            <a:softEdge rad="112500"/>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049962"/>
          </a:xfrm>
        </p:spPr>
        <p:txBody>
          <a:bodyPr anchor="t"/>
          <a:lstStyle/>
          <a:p>
            <a:r>
              <a:rPr lang="en-US" dirty="0" smtClean="0"/>
              <a:t>You ought to be glad to come to church because there is </a:t>
            </a:r>
            <a:r>
              <a:rPr lang="en-US" u="sng" dirty="0" smtClean="0"/>
              <a:t>power</a:t>
            </a:r>
            <a:r>
              <a:rPr lang="en-US" dirty="0" smtClean="0"/>
              <a:t> in his word.</a:t>
            </a:r>
            <a:endParaRPr lang="en-US" dirty="0"/>
          </a:p>
        </p:txBody>
      </p:sp>
      <p:pic>
        <p:nvPicPr>
          <p:cNvPr id="3" name="Picture 3" descr="C:\Users\Jan\Desktop\0693ab15c78a701498d9fbd3612e4c2b.jpg"/>
          <p:cNvPicPr>
            <a:picLocks noChangeAspect="1" noChangeArrowheads="1"/>
          </p:cNvPicPr>
          <p:nvPr/>
        </p:nvPicPr>
        <p:blipFill>
          <a:blip r:embed="rId3"/>
          <a:srcRect l="44565" t="20000"/>
          <a:stretch>
            <a:fillRect/>
          </a:stretch>
        </p:blipFill>
        <p:spPr bwMode="auto">
          <a:xfrm>
            <a:off x="2743200" y="2743200"/>
            <a:ext cx="3886200" cy="3657600"/>
          </a:xfrm>
          <a:prstGeom prst="rect">
            <a:avLst/>
          </a:prstGeom>
          <a:ln>
            <a:noFill/>
          </a:ln>
          <a:effectLst>
            <a:softEdge rad="112500"/>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78562"/>
          </a:xfrm>
        </p:spPr>
        <p:txBody>
          <a:bodyPr anchor="t">
            <a:normAutofit/>
          </a:bodyPr>
          <a:lstStyle/>
          <a:p>
            <a:r>
              <a:rPr lang="en-US" dirty="0" smtClean="0"/>
              <a:t>“Praise the Lord, I will praise the Lord with my whole heart, In the assembly of the upright and in the congregation.” </a:t>
            </a:r>
            <a:br>
              <a:rPr lang="en-US" dirty="0" smtClean="0"/>
            </a:br>
            <a:r>
              <a:rPr lang="en-US" dirty="0" smtClean="0"/>
              <a:t> </a:t>
            </a:r>
            <a:br>
              <a:rPr lang="en-US" dirty="0" smtClean="0"/>
            </a:br>
            <a:endParaRPr lang="en-US" dirty="0"/>
          </a:p>
        </p:txBody>
      </p:sp>
      <p:sp>
        <p:nvSpPr>
          <p:cNvPr id="35842" name="AutoShape 2" descr="Image result for living together in peac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5844" name="AutoShape 4" descr="https://halifaxcharityknitters.files.wordpress.com/2012/06/mywholeheart_small.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5845" name="Picture 5" descr="C:\Users\Jan\Desktop\mywholeheart_small.jpg"/>
          <p:cNvPicPr>
            <a:picLocks noChangeAspect="1" noChangeArrowheads="1"/>
          </p:cNvPicPr>
          <p:nvPr/>
        </p:nvPicPr>
        <p:blipFill>
          <a:blip r:embed="rId3" cstate="print"/>
          <a:srcRect/>
          <a:stretch>
            <a:fillRect/>
          </a:stretch>
        </p:blipFill>
        <p:spPr bwMode="auto">
          <a:xfrm>
            <a:off x="2057400" y="3124200"/>
            <a:ext cx="5229639" cy="373380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54762"/>
          </a:xfrm>
        </p:spPr>
        <p:txBody>
          <a:bodyPr anchor="t"/>
          <a:lstStyle/>
          <a:p>
            <a:r>
              <a:rPr lang="en-US" dirty="0" smtClean="0"/>
              <a:t>Psalm 34:1 says, “I will bless the Lord </a:t>
            </a:r>
            <a:r>
              <a:rPr lang="en-US" u="sng" dirty="0" smtClean="0"/>
              <a:t>at all times</a:t>
            </a:r>
            <a:r>
              <a:rPr lang="en-US" dirty="0" smtClean="0"/>
              <a:t>, his praises shall continually </a:t>
            </a:r>
            <a:r>
              <a:rPr lang="en-US" dirty="0" smtClean="0"/>
              <a:t/>
            </a:r>
            <a:br>
              <a:rPr lang="en-US" dirty="0" smtClean="0"/>
            </a:br>
            <a:r>
              <a:rPr lang="en-US" dirty="0" smtClean="0"/>
              <a:t>be </a:t>
            </a:r>
            <a:r>
              <a:rPr lang="en-US" dirty="0" smtClean="0"/>
              <a:t>in my mouth.”</a:t>
            </a:r>
            <a:endParaRPr lang="en-US" dirty="0"/>
          </a:p>
        </p:txBody>
      </p:sp>
      <p:pic>
        <p:nvPicPr>
          <p:cNvPr id="33794" name="Picture 2" descr="http://i.huffpost.com/gen/1342591/images/o-WORK-HAPPY-facebook.jpg"/>
          <p:cNvPicPr>
            <a:picLocks noChangeAspect="1" noChangeArrowheads="1"/>
          </p:cNvPicPr>
          <p:nvPr/>
        </p:nvPicPr>
        <p:blipFill>
          <a:blip r:embed="rId3"/>
          <a:srcRect l="9917" t="13731" r="43144" b="14183"/>
          <a:stretch>
            <a:fillRect/>
          </a:stretch>
        </p:blipFill>
        <p:spPr bwMode="auto">
          <a:xfrm>
            <a:off x="762000" y="3124200"/>
            <a:ext cx="3429000" cy="3510643"/>
          </a:xfrm>
          <a:prstGeom prst="rect">
            <a:avLst/>
          </a:prstGeom>
          <a:noFill/>
        </p:spPr>
      </p:pic>
      <p:pic>
        <p:nvPicPr>
          <p:cNvPr id="33796" name="Picture 4" descr="http://happymarriageblueprint.com/wp-content/uploads/2016/01/couple-arguing.jpg"/>
          <p:cNvPicPr>
            <a:picLocks noChangeAspect="1" noChangeArrowheads="1"/>
          </p:cNvPicPr>
          <p:nvPr/>
        </p:nvPicPr>
        <p:blipFill>
          <a:blip r:embed="rId4"/>
          <a:srcRect l="5442" r="3855"/>
          <a:stretch>
            <a:fillRect/>
          </a:stretch>
        </p:blipFill>
        <p:spPr bwMode="auto">
          <a:xfrm>
            <a:off x="4191000" y="3124200"/>
            <a:ext cx="4155688" cy="32766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287962"/>
          </a:xfrm>
        </p:spPr>
        <p:txBody>
          <a:bodyPr anchor="t"/>
          <a:lstStyle/>
          <a:p>
            <a:r>
              <a:rPr lang="en-US" dirty="0" smtClean="0"/>
              <a:t>“I rejoice whenever </a:t>
            </a:r>
            <a:r>
              <a:rPr lang="en-US" dirty="0" smtClean="0"/>
              <a:t/>
            </a:r>
            <a:br>
              <a:rPr lang="en-US" dirty="0" smtClean="0"/>
            </a:br>
            <a:r>
              <a:rPr lang="en-US" dirty="0" smtClean="0"/>
              <a:t>they </a:t>
            </a:r>
            <a:r>
              <a:rPr lang="en-US" dirty="0" smtClean="0"/>
              <a:t>say to me</a:t>
            </a:r>
            <a:r>
              <a:rPr lang="en-US" dirty="0" smtClean="0"/>
              <a:t>, </a:t>
            </a:r>
            <a:br>
              <a:rPr lang="en-US" dirty="0" smtClean="0"/>
            </a:br>
            <a:r>
              <a:rPr lang="en-US" dirty="0" smtClean="0"/>
              <a:t>‘</a:t>
            </a:r>
            <a:r>
              <a:rPr lang="en-US" dirty="0" smtClean="0"/>
              <a:t>Let us go to the house </a:t>
            </a:r>
            <a:br>
              <a:rPr lang="en-US" dirty="0" smtClean="0"/>
            </a:br>
            <a:r>
              <a:rPr lang="en-US" dirty="0" smtClean="0"/>
              <a:t>of the Lord.’”</a:t>
            </a:r>
            <a:endParaRPr lang="en-US" dirty="0"/>
          </a:p>
        </p:txBody>
      </p:sp>
      <p:pic>
        <p:nvPicPr>
          <p:cNvPr id="17410" name="Picture 2" descr="http://monumentpc.org/wp-content/uploads/2012/11/people-children-going-to-church.jpg"/>
          <p:cNvPicPr>
            <a:picLocks noChangeAspect="1" noChangeArrowheads="1"/>
          </p:cNvPicPr>
          <p:nvPr/>
        </p:nvPicPr>
        <p:blipFill>
          <a:blip r:embed="rId3"/>
          <a:srcRect/>
          <a:stretch>
            <a:fillRect/>
          </a:stretch>
        </p:blipFill>
        <p:spPr bwMode="auto">
          <a:xfrm>
            <a:off x="1066800" y="3581400"/>
            <a:ext cx="6621780" cy="2514600"/>
          </a:xfrm>
          <a:prstGeom prst="rect">
            <a:avLst/>
          </a:prstGeom>
          <a:ln>
            <a:noFill/>
          </a:ln>
          <a:effectLst>
            <a:softEdge rad="112500"/>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wallpaper4god.com/wallpapers/holy-bible-ii_1490_1600x1200.jpg"/>
          <p:cNvPicPr>
            <a:picLocks noChangeAspect="1" noChangeArrowheads="1"/>
          </p:cNvPicPr>
          <p:nvPr/>
        </p:nvPicPr>
        <p:blipFill>
          <a:blip r:embed="rId3"/>
          <a:srcRect/>
          <a:stretch>
            <a:fillRect/>
          </a:stretch>
        </p:blipFill>
        <p:spPr bwMode="auto">
          <a:xfrm>
            <a:off x="2057400" y="1543050"/>
            <a:ext cx="7086600" cy="5314950"/>
          </a:xfrm>
          <a:prstGeom prst="rect">
            <a:avLst/>
          </a:prstGeom>
          <a:noFill/>
        </p:spPr>
      </p:pic>
      <p:sp>
        <p:nvSpPr>
          <p:cNvPr id="2" name="Title 1"/>
          <p:cNvSpPr>
            <a:spLocks noGrp="1"/>
          </p:cNvSpPr>
          <p:nvPr>
            <p:ph type="title"/>
          </p:nvPr>
        </p:nvSpPr>
        <p:spPr>
          <a:xfrm>
            <a:off x="457200" y="274638"/>
            <a:ext cx="8229600" cy="5897562"/>
          </a:xfrm>
        </p:spPr>
        <p:txBody>
          <a:bodyPr anchor="t"/>
          <a:lstStyle/>
          <a:p>
            <a:r>
              <a:rPr lang="en-US" dirty="0" smtClean="0"/>
              <a:t>Therefore, brothers, since we have confidence to enter the Most Holy Place by the </a:t>
            </a:r>
            <a:br>
              <a:rPr lang="en-US" dirty="0" smtClean="0"/>
            </a:br>
            <a:r>
              <a:rPr lang="en-US" dirty="0" smtClean="0"/>
              <a:t>blood of Jesus, </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wallpaper4god.com/wallpapers/holy-bible-ii_1490_1600x1200.jpg"/>
          <p:cNvPicPr>
            <a:picLocks noChangeAspect="1" noChangeArrowheads="1"/>
          </p:cNvPicPr>
          <p:nvPr/>
        </p:nvPicPr>
        <p:blipFill>
          <a:blip r:embed="rId3"/>
          <a:srcRect/>
          <a:stretch>
            <a:fillRect/>
          </a:stretch>
        </p:blipFill>
        <p:spPr bwMode="auto">
          <a:xfrm>
            <a:off x="2057400" y="1543050"/>
            <a:ext cx="7086600" cy="5314950"/>
          </a:xfrm>
          <a:prstGeom prst="rect">
            <a:avLst/>
          </a:prstGeom>
          <a:noFill/>
        </p:spPr>
      </p:pic>
      <p:sp>
        <p:nvSpPr>
          <p:cNvPr id="2" name="Title 1"/>
          <p:cNvSpPr>
            <a:spLocks noGrp="1"/>
          </p:cNvSpPr>
          <p:nvPr>
            <p:ph type="title"/>
          </p:nvPr>
        </p:nvSpPr>
        <p:spPr>
          <a:xfrm>
            <a:off x="457200" y="274638"/>
            <a:ext cx="8229600" cy="5821362"/>
          </a:xfrm>
        </p:spPr>
        <p:txBody>
          <a:bodyPr anchor="t"/>
          <a:lstStyle/>
          <a:p>
            <a:r>
              <a:rPr lang="en-US" dirty="0" smtClean="0"/>
              <a:t>by a new and living way opened for us through the curtain, </a:t>
            </a:r>
            <a:r>
              <a:rPr lang="en-US" dirty="0" smtClean="0"/>
              <a:t>that </a:t>
            </a:r>
            <a:r>
              <a:rPr lang="en-US" dirty="0" smtClean="0"/>
              <a:t>is, his body, and since we have a great priest over the house of God,</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wallpaper4god.com/wallpapers/holy-bible-ii_1490_1600x1200.jpg"/>
          <p:cNvPicPr>
            <a:picLocks noChangeAspect="1" noChangeArrowheads="1"/>
          </p:cNvPicPr>
          <p:nvPr/>
        </p:nvPicPr>
        <p:blipFill>
          <a:blip r:embed="rId3"/>
          <a:srcRect/>
          <a:stretch>
            <a:fillRect/>
          </a:stretch>
        </p:blipFill>
        <p:spPr bwMode="auto">
          <a:xfrm>
            <a:off x="2057400" y="1543050"/>
            <a:ext cx="7086600" cy="5314950"/>
          </a:xfrm>
          <a:prstGeom prst="rect">
            <a:avLst/>
          </a:prstGeom>
          <a:noFill/>
        </p:spPr>
      </p:pic>
      <p:sp>
        <p:nvSpPr>
          <p:cNvPr id="2" name="Title 1"/>
          <p:cNvSpPr>
            <a:spLocks noGrp="1"/>
          </p:cNvSpPr>
          <p:nvPr>
            <p:ph type="title"/>
          </p:nvPr>
        </p:nvSpPr>
        <p:spPr>
          <a:xfrm>
            <a:off x="457200" y="274638"/>
            <a:ext cx="8229600" cy="5821362"/>
          </a:xfrm>
        </p:spPr>
        <p:txBody>
          <a:bodyPr anchor="t"/>
          <a:lstStyle/>
          <a:p>
            <a:r>
              <a:rPr lang="en-US" dirty="0" smtClean="0"/>
              <a:t>Let us draw near to God </a:t>
            </a:r>
            <a:br>
              <a:rPr lang="en-US" dirty="0" smtClean="0"/>
            </a:br>
            <a:r>
              <a:rPr lang="en-US" dirty="0" smtClean="0"/>
              <a:t>with a sincere heart in full assurance of faith; </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wallpaper4god.com/wallpapers/holy-bible-ii_1490_1600x1200.jpg"/>
          <p:cNvPicPr>
            <a:picLocks noChangeAspect="1" noChangeArrowheads="1"/>
          </p:cNvPicPr>
          <p:nvPr/>
        </p:nvPicPr>
        <p:blipFill>
          <a:blip r:embed="rId3"/>
          <a:srcRect/>
          <a:stretch>
            <a:fillRect/>
          </a:stretch>
        </p:blipFill>
        <p:spPr bwMode="auto">
          <a:xfrm>
            <a:off x="2057400" y="1543050"/>
            <a:ext cx="7086600" cy="5314950"/>
          </a:xfrm>
          <a:prstGeom prst="rect">
            <a:avLst/>
          </a:prstGeom>
          <a:noFill/>
        </p:spPr>
      </p:pic>
      <p:sp>
        <p:nvSpPr>
          <p:cNvPr id="2" name="Title 1"/>
          <p:cNvSpPr>
            <a:spLocks noGrp="1"/>
          </p:cNvSpPr>
          <p:nvPr>
            <p:ph type="title"/>
          </p:nvPr>
        </p:nvSpPr>
        <p:spPr>
          <a:xfrm>
            <a:off x="457200" y="274638"/>
            <a:ext cx="8229600" cy="5973762"/>
          </a:xfrm>
        </p:spPr>
        <p:txBody>
          <a:bodyPr anchor="t"/>
          <a:lstStyle/>
          <a:p>
            <a:r>
              <a:rPr lang="en-US" dirty="0" smtClean="0"/>
              <a:t>having our hearts sprinkled </a:t>
            </a:r>
            <a:r>
              <a:rPr lang="en-US" dirty="0" smtClean="0"/>
              <a:t/>
            </a:r>
            <a:br>
              <a:rPr lang="en-US" dirty="0" smtClean="0"/>
            </a:br>
            <a:r>
              <a:rPr lang="en-US" dirty="0" smtClean="0"/>
              <a:t>to </a:t>
            </a:r>
            <a:r>
              <a:rPr lang="en-US" dirty="0" smtClean="0"/>
              <a:t>cleanse us from a guilty conscience and having </a:t>
            </a:r>
            <a:r>
              <a:rPr lang="en-US" dirty="0" smtClean="0"/>
              <a:t/>
            </a:r>
            <a:br>
              <a:rPr lang="en-US" dirty="0" smtClean="0"/>
            </a:br>
            <a:r>
              <a:rPr lang="en-US" dirty="0" smtClean="0"/>
              <a:t>our </a:t>
            </a:r>
            <a:r>
              <a:rPr lang="en-US" dirty="0" smtClean="0"/>
              <a:t>bodies washed </a:t>
            </a:r>
            <a:r>
              <a:rPr lang="en-US" dirty="0" smtClean="0"/>
              <a:t/>
            </a:r>
            <a:br>
              <a:rPr lang="en-US" dirty="0" smtClean="0"/>
            </a:br>
            <a:r>
              <a:rPr lang="en-US" dirty="0" smtClean="0"/>
              <a:t>with </a:t>
            </a:r>
            <a:r>
              <a:rPr lang="en-US" dirty="0" smtClean="0"/>
              <a:t>pure water.</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wallpaper4god.com/wallpapers/holy-bible-ii_1490_1600x1200.jpg"/>
          <p:cNvPicPr>
            <a:picLocks noChangeAspect="1" noChangeArrowheads="1"/>
          </p:cNvPicPr>
          <p:nvPr/>
        </p:nvPicPr>
        <p:blipFill>
          <a:blip r:embed="rId3"/>
          <a:srcRect/>
          <a:stretch>
            <a:fillRect/>
          </a:stretch>
        </p:blipFill>
        <p:spPr bwMode="auto">
          <a:xfrm>
            <a:off x="2057400" y="1543050"/>
            <a:ext cx="7086600" cy="5314950"/>
          </a:xfrm>
          <a:prstGeom prst="rect">
            <a:avLst/>
          </a:prstGeom>
          <a:noFill/>
        </p:spPr>
      </p:pic>
      <p:sp>
        <p:nvSpPr>
          <p:cNvPr id="2" name="Title 1"/>
          <p:cNvSpPr>
            <a:spLocks noGrp="1"/>
          </p:cNvSpPr>
          <p:nvPr>
            <p:ph type="title"/>
          </p:nvPr>
        </p:nvSpPr>
        <p:spPr>
          <a:xfrm>
            <a:off x="457200" y="274638"/>
            <a:ext cx="8229600" cy="6049962"/>
          </a:xfrm>
        </p:spPr>
        <p:txBody>
          <a:bodyPr anchor="t"/>
          <a:lstStyle/>
          <a:p>
            <a:r>
              <a:rPr lang="en-US" dirty="0" smtClean="0"/>
              <a:t>Let us hold unswervingly to the hope we profess, for he who promised is faithful.  And let us consider how we may spur one another on toward love and good deeds. </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wallpaper4god.com/wallpapers/holy-bible-ii_1490_1600x1200.jpg"/>
          <p:cNvPicPr>
            <a:picLocks noChangeAspect="1" noChangeArrowheads="1"/>
          </p:cNvPicPr>
          <p:nvPr/>
        </p:nvPicPr>
        <p:blipFill>
          <a:blip r:embed="rId3"/>
          <a:srcRect/>
          <a:stretch>
            <a:fillRect/>
          </a:stretch>
        </p:blipFill>
        <p:spPr bwMode="auto">
          <a:xfrm>
            <a:off x="2057400" y="1543050"/>
            <a:ext cx="7086600" cy="5314950"/>
          </a:xfrm>
          <a:prstGeom prst="rect">
            <a:avLst/>
          </a:prstGeom>
          <a:noFill/>
        </p:spPr>
      </p:pic>
      <p:sp>
        <p:nvSpPr>
          <p:cNvPr id="2" name="Title 1"/>
          <p:cNvSpPr>
            <a:spLocks noGrp="1"/>
          </p:cNvSpPr>
          <p:nvPr>
            <p:ph type="title"/>
          </p:nvPr>
        </p:nvSpPr>
        <p:spPr>
          <a:xfrm>
            <a:off x="457200" y="274638"/>
            <a:ext cx="8229600" cy="5745162"/>
          </a:xfrm>
        </p:spPr>
        <p:txBody>
          <a:bodyPr anchor="t"/>
          <a:lstStyle/>
          <a:p>
            <a:r>
              <a:rPr lang="en-US" dirty="0" smtClean="0"/>
              <a:t>Let us not give up meeting together, as some are in the habit of doing, but let us encourage on another—and all the more as you see the Day approaching. </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16rounds.com/wp-content/uploads/2010/10/church.jpg"/>
          <p:cNvPicPr>
            <a:picLocks noChangeAspect="1" noChangeArrowheads="1"/>
          </p:cNvPicPr>
          <p:nvPr/>
        </p:nvPicPr>
        <p:blipFill>
          <a:blip r:embed="rId3"/>
          <a:srcRect l="9000" t="30333" b="24000"/>
          <a:stretch>
            <a:fillRect/>
          </a:stretch>
        </p:blipFill>
        <p:spPr bwMode="auto">
          <a:xfrm>
            <a:off x="1371600" y="4038600"/>
            <a:ext cx="6705600" cy="2523811"/>
          </a:xfrm>
          <a:prstGeom prst="rect">
            <a:avLst/>
          </a:prstGeom>
          <a:noFill/>
        </p:spPr>
      </p:pic>
      <p:sp>
        <p:nvSpPr>
          <p:cNvPr id="2" name="Title 1"/>
          <p:cNvSpPr>
            <a:spLocks noGrp="1"/>
          </p:cNvSpPr>
          <p:nvPr>
            <p:ph type="title"/>
          </p:nvPr>
        </p:nvSpPr>
        <p:spPr>
          <a:xfrm>
            <a:off x="457200" y="274638"/>
            <a:ext cx="8229600" cy="5745162"/>
          </a:xfrm>
        </p:spPr>
        <p:txBody>
          <a:bodyPr anchor="t"/>
          <a:lstStyle/>
          <a:p>
            <a:r>
              <a:rPr lang="en-US" dirty="0" smtClean="0"/>
              <a:t>Why is David glad when he’s told, “Let’s go to the </a:t>
            </a:r>
            <a:r>
              <a:rPr lang="en-US" dirty="0" smtClean="0"/>
              <a:t/>
            </a:r>
            <a:br>
              <a:rPr lang="en-US" dirty="0" smtClean="0"/>
            </a:br>
            <a:r>
              <a:rPr lang="en-US" dirty="0" smtClean="0"/>
              <a:t>house </a:t>
            </a:r>
            <a:r>
              <a:rPr lang="en-US" dirty="0" smtClean="0"/>
              <a:t>of God” (</a:t>
            </a:r>
            <a:r>
              <a:rPr lang="en-US" dirty="0" smtClean="0"/>
              <a:t>v </a:t>
            </a:r>
            <a:r>
              <a:rPr lang="en-US" dirty="0" smtClean="0"/>
              <a:t>1)? </a:t>
            </a:r>
            <a:r>
              <a:rPr lang="en-US" dirty="0" smtClean="0"/>
              <a:t/>
            </a:r>
            <a:br>
              <a:rPr lang="en-US" dirty="0" smtClean="0"/>
            </a:br>
            <a:r>
              <a:rPr lang="en-US" dirty="0" smtClean="0"/>
              <a:t>He </a:t>
            </a:r>
            <a:r>
              <a:rPr lang="en-US" dirty="0" smtClean="0"/>
              <a:t>knows that he will find his true </a:t>
            </a:r>
            <a:r>
              <a:rPr lang="en-US" u="sng" dirty="0" smtClean="0"/>
              <a:t>spiritual</a:t>
            </a:r>
            <a:r>
              <a:rPr lang="en-US" dirty="0" smtClean="0"/>
              <a:t> </a:t>
            </a:r>
            <a:r>
              <a:rPr lang="en-US" u="sng" dirty="0" smtClean="0"/>
              <a:t>family</a:t>
            </a:r>
            <a:r>
              <a:rPr lang="en-US" dirty="0" smtClean="0"/>
              <a:t> there. </a:t>
            </a:r>
            <a:br>
              <a:rPr lang="en-US" dirty="0" smtClean="0"/>
            </a:br>
            <a:r>
              <a:rPr lang="en-US" dirty="0" smtClean="0"/>
              <a:t> </a:t>
            </a:r>
            <a:br>
              <a:rPr lang="en-US" dirty="0" smtClean="0"/>
            </a:br>
            <a:endParaRPr lang="en-US" dirty="0"/>
          </a:p>
        </p:txBody>
      </p:sp>
    </p:spTree>
  </p:cSld>
  <p:clrMapOvr>
    <a:masterClrMapping/>
  </p:clrMapOvr>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Sermon">
      <a:majorFont>
        <a:latin typeface="Aharoni"/>
        <a:ea typeface=""/>
        <a:cs typeface=""/>
      </a:majorFont>
      <a:minorFont>
        <a:latin typeface="Aharon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465</TotalTime>
  <Words>278</Words>
  <Application>Microsoft Office PowerPoint</Application>
  <PresentationFormat>On-screen Show (4:3)</PresentationFormat>
  <Paragraphs>31</Paragraphs>
  <Slides>15</Slides>
  <Notes>15</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 “There Is  In His Word” Hebrews 10:19-25</vt:lpstr>
      <vt:lpstr>“I rejoice whenever  they say to me,  ‘Let us go to the house  of the Lord.’”</vt:lpstr>
      <vt:lpstr>Therefore, brothers, since we have confidence to enter the Most Holy Place by the  blood of Jesus, </vt:lpstr>
      <vt:lpstr>by a new and living way opened for us through the curtain, that is, his body, and since we have a great priest over the house of God,</vt:lpstr>
      <vt:lpstr>Let us draw near to God  with a sincere heart in full assurance of faith; </vt:lpstr>
      <vt:lpstr>having our hearts sprinkled  to cleanse us from a guilty conscience and having  our bodies washed  with pure water.</vt:lpstr>
      <vt:lpstr>Let us hold unswervingly to the hope we profess, for he who promised is faithful.  And let us consider how we may spur one another on toward love and good deeds. </vt:lpstr>
      <vt:lpstr>Let us not give up meeting together, as some are in the habit of doing, but let us encourage on another—and all the more as you see the Day approaching. </vt:lpstr>
      <vt:lpstr>Why is David glad when he’s told, “Let’s go to the  house of God” (v 1)?  He knows that he will find his true spiritual family there.    </vt:lpstr>
      <vt:lpstr>Sometimes when we do come to church we ought to change our attitudes. Hebrew 10:25   </vt:lpstr>
      <vt:lpstr>The Bible hays a lot to say about worship and praise. Psalm 34:3 says “O magnify the Lord with me, And let us exalt His name together.”    </vt:lpstr>
      <vt:lpstr>Psalm 133:1, “Behold, how good and pleasant it is  for brethren to dwell together in unity.”    </vt:lpstr>
      <vt:lpstr>You ought to be glad to come to church because there is power in his word.</vt:lpstr>
      <vt:lpstr>“Praise the Lord, I will praise the Lord with my whole heart, In the assembly of the upright and in the congregation.”    </vt:lpstr>
      <vt:lpstr>Psalm 34:1 says, “I will bless the Lord at all times, his praises shall continually  be in my mouth.”</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Theresa</dc:creator>
  <cp:lastModifiedBy>Jan</cp:lastModifiedBy>
  <cp:revision>55</cp:revision>
  <dcterms:created xsi:type="dcterms:W3CDTF">2015-07-06T21:02:22Z</dcterms:created>
  <dcterms:modified xsi:type="dcterms:W3CDTF">2016-04-29T18:07:25Z</dcterms:modified>
</cp:coreProperties>
</file>